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4"/>
  </p:notesMasterIdLst>
  <p:sldIdLst>
    <p:sldId id="313" r:id="rId2"/>
    <p:sldId id="315" r:id="rId3"/>
    <p:sldId id="316" r:id="rId4"/>
    <p:sldId id="317" r:id="rId5"/>
    <p:sldId id="321" r:id="rId6"/>
    <p:sldId id="318" r:id="rId7"/>
    <p:sldId id="378" r:id="rId8"/>
    <p:sldId id="319" r:id="rId9"/>
    <p:sldId id="322" r:id="rId10"/>
    <p:sldId id="323" r:id="rId11"/>
    <p:sldId id="324" r:id="rId12"/>
    <p:sldId id="405" r:id="rId13"/>
    <p:sldId id="325" r:id="rId14"/>
    <p:sldId id="326" r:id="rId15"/>
    <p:sldId id="328" r:id="rId16"/>
    <p:sldId id="379" r:id="rId17"/>
    <p:sldId id="327" r:id="rId18"/>
    <p:sldId id="330" r:id="rId19"/>
    <p:sldId id="380" r:id="rId20"/>
    <p:sldId id="329" r:id="rId21"/>
    <p:sldId id="386" r:id="rId22"/>
    <p:sldId id="381" r:id="rId23"/>
    <p:sldId id="384" r:id="rId24"/>
    <p:sldId id="385" r:id="rId25"/>
    <p:sldId id="382" r:id="rId26"/>
    <p:sldId id="383" r:id="rId27"/>
    <p:sldId id="337" r:id="rId28"/>
    <p:sldId id="339" r:id="rId29"/>
    <p:sldId id="331" r:id="rId30"/>
    <p:sldId id="332" r:id="rId31"/>
    <p:sldId id="333" r:id="rId32"/>
    <p:sldId id="335" r:id="rId33"/>
    <p:sldId id="387" r:id="rId34"/>
    <p:sldId id="334" r:id="rId35"/>
    <p:sldId id="336" r:id="rId36"/>
    <p:sldId id="368" r:id="rId37"/>
    <p:sldId id="369" r:id="rId38"/>
    <p:sldId id="370" r:id="rId39"/>
    <p:sldId id="390" r:id="rId40"/>
    <p:sldId id="389" r:id="rId41"/>
    <p:sldId id="371" r:id="rId42"/>
    <p:sldId id="391" r:id="rId43"/>
    <p:sldId id="372" r:id="rId44"/>
    <p:sldId id="373" r:id="rId45"/>
    <p:sldId id="392" r:id="rId46"/>
    <p:sldId id="338" r:id="rId47"/>
    <p:sldId id="340" r:id="rId48"/>
    <p:sldId id="402" r:id="rId49"/>
    <p:sldId id="403" r:id="rId50"/>
    <p:sldId id="393" r:id="rId51"/>
    <p:sldId id="394" r:id="rId52"/>
    <p:sldId id="341" r:id="rId53"/>
    <p:sldId id="395" r:id="rId54"/>
    <p:sldId id="396" r:id="rId55"/>
    <p:sldId id="342" r:id="rId56"/>
    <p:sldId id="397" r:id="rId57"/>
    <p:sldId id="406" r:id="rId58"/>
    <p:sldId id="404" r:id="rId59"/>
    <p:sldId id="398" r:id="rId60"/>
    <p:sldId id="399" r:id="rId61"/>
    <p:sldId id="343" r:id="rId62"/>
    <p:sldId id="400" r:id="rId63"/>
    <p:sldId id="401" r:id="rId64"/>
    <p:sldId id="388" r:id="rId65"/>
    <p:sldId id="344" r:id="rId66"/>
    <p:sldId id="345" r:id="rId67"/>
    <p:sldId id="346" r:id="rId68"/>
    <p:sldId id="416" r:id="rId69"/>
    <p:sldId id="417" r:id="rId70"/>
    <p:sldId id="418" r:id="rId71"/>
    <p:sldId id="407" r:id="rId72"/>
    <p:sldId id="419" r:id="rId73"/>
    <p:sldId id="421" r:id="rId74"/>
    <p:sldId id="420" r:id="rId75"/>
    <p:sldId id="422" r:id="rId76"/>
    <p:sldId id="423" r:id="rId77"/>
    <p:sldId id="424" r:id="rId78"/>
    <p:sldId id="425" r:id="rId79"/>
    <p:sldId id="428" r:id="rId80"/>
    <p:sldId id="437" r:id="rId81"/>
    <p:sldId id="438" r:id="rId82"/>
    <p:sldId id="439" r:id="rId83"/>
    <p:sldId id="440" r:id="rId84"/>
    <p:sldId id="441" r:id="rId85"/>
    <p:sldId id="442" r:id="rId86"/>
    <p:sldId id="443" r:id="rId87"/>
    <p:sldId id="347" r:id="rId88"/>
    <p:sldId id="444" r:id="rId89"/>
    <p:sldId id="445" r:id="rId90"/>
    <p:sldId id="446" r:id="rId91"/>
    <p:sldId id="447" r:id="rId92"/>
    <p:sldId id="448" r:id="rId93"/>
    <p:sldId id="449" r:id="rId94"/>
    <p:sldId id="450" r:id="rId95"/>
    <p:sldId id="452" r:id="rId96"/>
    <p:sldId id="451" r:id="rId97"/>
    <p:sldId id="453" r:id="rId98"/>
    <p:sldId id="348" r:id="rId99"/>
    <p:sldId id="455" r:id="rId100"/>
    <p:sldId id="456" r:id="rId101"/>
    <p:sldId id="349" r:id="rId102"/>
    <p:sldId id="454" r:id="rId103"/>
    <p:sldId id="350" r:id="rId104"/>
    <p:sldId id="458" r:id="rId105"/>
    <p:sldId id="459" r:id="rId106"/>
    <p:sldId id="352" r:id="rId107"/>
    <p:sldId id="353" r:id="rId108"/>
    <p:sldId id="354" r:id="rId109"/>
    <p:sldId id="355" r:id="rId110"/>
    <p:sldId id="457" r:id="rId111"/>
    <p:sldId id="461" r:id="rId112"/>
    <p:sldId id="462" r:id="rId113"/>
    <p:sldId id="460" r:id="rId114"/>
    <p:sldId id="474" r:id="rId115"/>
    <p:sldId id="463" r:id="rId116"/>
    <p:sldId id="464" r:id="rId117"/>
    <p:sldId id="465" r:id="rId118"/>
    <p:sldId id="358" r:id="rId119"/>
    <p:sldId id="351" r:id="rId120"/>
    <p:sldId id="363" r:id="rId121"/>
    <p:sldId id="470" r:id="rId122"/>
    <p:sldId id="364" r:id="rId123"/>
    <p:sldId id="471" r:id="rId124"/>
    <p:sldId id="365" r:id="rId125"/>
    <p:sldId id="472" r:id="rId126"/>
    <p:sldId id="473" r:id="rId127"/>
    <p:sldId id="366" r:id="rId128"/>
    <p:sldId id="367" r:id="rId129"/>
    <p:sldId id="359" r:id="rId130"/>
    <p:sldId id="360" r:id="rId131"/>
    <p:sldId id="466" r:id="rId132"/>
    <p:sldId id="361" r:id="rId133"/>
    <p:sldId id="467" r:id="rId134"/>
    <p:sldId id="362" r:id="rId135"/>
    <p:sldId id="469" r:id="rId136"/>
    <p:sldId id="481" r:id="rId137"/>
    <p:sldId id="468" r:id="rId138"/>
    <p:sldId id="476" r:id="rId139"/>
    <p:sldId id="477" r:id="rId140"/>
    <p:sldId id="475" r:id="rId141"/>
    <p:sldId id="479" r:id="rId142"/>
    <p:sldId id="480" r:id="rId143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kern="1200" baseline="0">
        <a:solidFill>
          <a:schemeClr val="tx1"/>
        </a:solidFill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8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1" d="100"/>
          <a:sy n="91" d="100"/>
        </p:scale>
        <p:origin x="-930" y="-108"/>
      </p:cViewPr>
      <p:guideLst>
        <p:guide orient="horz" pos="158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l"/>
            <a:endParaRPr sz="12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r"/>
            <a:fld id="{BB962C8B-B14F-4D97-AF65-F5344CB8AC3E}" type="datetime1">
              <a:rPr lang="zh-CN" altLang="en-US" dirty="0">
                <a:ea typeface="宋体" panose="02010600030101010101" pitchFamily="2" charset="-122"/>
              </a:rPr>
              <a:t>2020-06-23</a:t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l"/>
            <a:endParaRPr sz="12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551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5293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2020-06-23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runtime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33910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数据结构与算法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4C1FCDA-B888-4B22-9C01-442D66C7C7BC}"/>
              </a:ext>
            </a:extLst>
          </p:cNvPr>
          <p:cNvSpPr txBox="1"/>
          <p:nvPr/>
        </p:nvSpPr>
        <p:spPr>
          <a:xfrm>
            <a:off x="501650" y="915635"/>
            <a:ext cx="8534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</a:t>
            </a:r>
            <a:r>
              <a:rPr lang="zh-CN" altLang="zh-CN" dirty="0"/>
              <a:t>大厂</a:t>
            </a:r>
            <a:r>
              <a:rPr lang="zh-CN" altLang="en-US" dirty="0"/>
              <a:t>高薪</a:t>
            </a:r>
            <a:r>
              <a:rPr lang="zh-CN" altLang="zh-CN" dirty="0"/>
              <a:t>工作</a:t>
            </a:r>
            <a:r>
              <a:rPr lang="zh-CN" altLang="en-US" dirty="0"/>
              <a:t>面试</a:t>
            </a:r>
            <a:r>
              <a:rPr lang="zh-CN" altLang="zh-CN" dirty="0"/>
              <a:t>必备内容</a:t>
            </a:r>
            <a:endParaRPr lang="en-US" altLang="zh-CN" dirty="0"/>
          </a:p>
          <a:p>
            <a:pPr marL="342900" indent="-342900">
              <a:buAutoNum type="arabicPlain" startAt="2"/>
            </a:pPr>
            <a:r>
              <a:rPr lang="zh-CN" altLang="en-US" dirty="0"/>
              <a:t>方便阅读源码和理解设计思想</a:t>
            </a:r>
            <a:endParaRPr lang="en-US" altLang="zh-CN" dirty="0"/>
          </a:p>
          <a:p>
            <a:pPr marL="342900" indent="-342900">
              <a:buAutoNum type="arabicPlain" startAt="2"/>
            </a:pPr>
            <a:r>
              <a:rPr lang="zh-CN" altLang="en-US" dirty="0"/>
              <a:t>写代码，封装框架的性能保障</a:t>
            </a:r>
            <a:endParaRPr lang="en-US" altLang="zh-CN" dirty="0"/>
          </a:p>
          <a:p>
            <a:pPr marL="342900" indent="-342900">
              <a:buAutoNum type="arabicPlain" startAt="2"/>
            </a:pPr>
            <a:r>
              <a:rPr lang="zh-CN" altLang="en-US" dirty="0"/>
              <a:t>增加内功，持续竞争力</a:t>
            </a:r>
            <a:r>
              <a:rPr lang="en-US" altLang="zh-CN" dirty="0"/>
              <a:t>(</a:t>
            </a:r>
            <a:r>
              <a:rPr lang="zh-CN" altLang="en-US" dirty="0"/>
              <a:t>不变</a:t>
            </a:r>
            <a:r>
              <a:rPr lang="en-US" altLang="zh-CN" dirty="0"/>
              <a:t>)</a:t>
            </a:r>
          </a:p>
          <a:p>
            <a:pPr marL="342900" indent="-342900">
              <a:buAutoNum type="arabicPlain" startAt="2"/>
            </a:pPr>
            <a:r>
              <a:rPr lang="zh-CN" altLang="en-US" dirty="0">
                <a:solidFill>
                  <a:srgbClr val="FF0000"/>
                </a:solidFill>
              </a:rPr>
              <a:t>锻炼</a:t>
            </a:r>
            <a:r>
              <a:rPr lang="zh-CN" altLang="en-US">
                <a:solidFill>
                  <a:srgbClr val="FF0000"/>
                </a:solidFill>
              </a:rPr>
              <a:t>逻辑思维能力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69238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4895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算法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Algorithm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算法（</a:t>
            </a:r>
            <a:r>
              <a:rPr lang="en-US" altLang="zh-CN" dirty="0"/>
              <a:t>Algorithm</a:t>
            </a:r>
            <a:r>
              <a:rPr lang="zh-CN" altLang="en-US" dirty="0"/>
              <a:t>）是指解题方案的准确而完整的描述，是一系列解决问题的清晰指令，算法代表着用系统的方法描述解决问题的策略机制。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存储数据最普遍的两种操作就是排序和查找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许多数据结构的主要设计目的就是为了使排序或查找更加简单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9149167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31959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练习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7-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019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试试自己写个简单跳跃表，仅实现插入和查找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现有跳跃表有</a:t>
            </a:r>
            <a:r>
              <a:rPr lang="en-US" altLang="zh-CN" dirty="0"/>
              <a:t>bug</a:t>
            </a:r>
            <a:r>
              <a:rPr lang="zh-CN" altLang="en-US" dirty="0"/>
              <a:t>，猜猜哪里发生的，试试找出来并修复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5090129"/>
      </p:ext>
    </p:extLst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30516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图 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Graph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由非空的顶点（</a:t>
            </a:r>
            <a:r>
              <a:rPr lang="en-US" altLang="zh-CN" dirty="0"/>
              <a:t>Vertex</a:t>
            </a:r>
            <a:r>
              <a:rPr lang="zh-CN" altLang="en-US" dirty="0"/>
              <a:t>）集合和描述顶点之间的关系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边（</a:t>
            </a:r>
            <a:r>
              <a:rPr lang="en-US" altLang="zh-CN" dirty="0"/>
              <a:t>Edge</a:t>
            </a:r>
            <a:r>
              <a:rPr lang="zh-CN" altLang="en-US" dirty="0"/>
              <a:t>）或弧（</a:t>
            </a:r>
            <a:r>
              <a:rPr lang="en-US" altLang="zh-CN" dirty="0"/>
              <a:t>Arc</a:t>
            </a:r>
            <a:r>
              <a:rPr lang="zh-CN" altLang="en-US" dirty="0"/>
              <a:t>）的集合组成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ECFE5B6-69BA-448B-BB7C-EF2912C0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1" y="1707690"/>
            <a:ext cx="3285641" cy="2283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F40C150-74D4-4316-BC0A-726E7EB7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567" y="1779100"/>
            <a:ext cx="4679085" cy="14936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81C6FD8-7394-45F8-A040-0E839369F197}"/>
              </a:ext>
            </a:extLst>
          </p:cNvPr>
          <p:cNvSpPr txBox="1"/>
          <p:nvPr/>
        </p:nvSpPr>
        <p:spPr>
          <a:xfrm>
            <a:off x="4211975" y="3272749"/>
            <a:ext cx="367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      </a:t>
            </a:r>
            <a:r>
              <a:rPr lang="zh-CN" altLang="en-US" dirty="0"/>
              <a:t>无序</a:t>
            </a:r>
          </a:p>
        </p:txBody>
      </p:sp>
    </p:spTree>
    <p:extLst>
      <p:ext uri="{BB962C8B-B14F-4D97-AF65-F5344CB8AC3E}">
        <p14:creationId xmlns:p14="http://schemas.microsoft.com/office/powerpoint/2010/main" val="4121944243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图和算法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67714" y="771625"/>
            <a:ext cx="8280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图是由一组顶点和一组边构成的。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对有序的图被称为有向图（</a:t>
            </a:r>
            <a:r>
              <a:rPr lang="en-US" altLang="zh-CN" dirty="0"/>
              <a:t>directed graph</a:t>
            </a:r>
            <a:r>
              <a:rPr lang="zh-CN" altLang="en-US" dirty="0"/>
              <a:t>），或者就叫有向图</a:t>
            </a:r>
            <a:r>
              <a:rPr lang="en-US" altLang="zh-CN" dirty="0"/>
              <a:t>(digraph)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如果图是无序的，那么它就被称为无序图（</a:t>
            </a:r>
            <a:r>
              <a:rPr lang="en-US" altLang="zh-CN" dirty="0"/>
              <a:t>unordered graph</a:t>
            </a:r>
            <a:r>
              <a:rPr lang="zh-CN" altLang="en-US" dirty="0"/>
              <a:t>），或者就称为图。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路径（</a:t>
            </a:r>
            <a:r>
              <a:rPr lang="en-US" altLang="zh-CN" b="1" dirty="0"/>
              <a:t>path</a:t>
            </a:r>
            <a:r>
              <a:rPr lang="zh-CN" altLang="en-US" b="1" dirty="0"/>
              <a:t>）</a:t>
            </a:r>
            <a:r>
              <a:rPr lang="zh-CN" altLang="en-US" dirty="0"/>
              <a:t>是图中顶点的序列，所有的顶点由边连接在一起。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回路（</a:t>
            </a:r>
            <a:r>
              <a:rPr lang="en-US" altLang="zh-CN" b="1" dirty="0"/>
              <a:t>cycle</a:t>
            </a:r>
            <a:r>
              <a:rPr lang="zh-CN" altLang="en-US" b="1" dirty="0"/>
              <a:t>）</a:t>
            </a:r>
            <a:r>
              <a:rPr lang="zh-CN" altLang="en-US" dirty="0"/>
              <a:t>是指在有向图中路径至少为 </a:t>
            </a:r>
            <a:r>
              <a:rPr lang="en-US" altLang="zh-CN" dirty="0"/>
              <a:t>1 </a:t>
            </a:r>
            <a:r>
              <a:rPr lang="zh-CN" altLang="en-US" dirty="0"/>
              <a:t>以便于初始定点也是结束定点。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30789000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43047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构建图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邻接矩阵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顶点</a:t>
            </a:r>
            <a:r>
              <a:rPr lang="en-US" altLang="zh-CN" dirty="0"/>
              <a:t>Vertex</a:t>
            </a:r>
          </a:p>
          <a:p>
            <a:r>
              <a:rPr lang="en-US" altLang="zh-CN" dirty="0"/>
              <a:t>2  </a:t>
            </a:r>
            <a:r>
              <a:rPr lang="zh-CN" altLang="en-US" dirty="0"/>
              <a:t>边</a:t>
            </a:r>
            <a:r>
              <a:rPr lang="en-US" altLang="zh-CN" dirty="0"/>
              <a:t>Edge</a:t>
            </a:r>
            <a:r>
              <a:rPr lang="zh-CN" altLang="en-US" dirty="0"/>
              <a:t>：邻接矩阵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9EB12C2-59D0-4032-BFBC-E6789893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65" y="1491675"/>
            <a:ext cx="5753599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47174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构建图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/>
            </a:pPr>
            <a:r>
              <a:rPr lang="zh-CN" altLang="en-US" dirty="0"/>
              <a:t>准备顶点</a:t>
            </a:r>
            <a:r>
              <a:rPr lang="en-US" altLang="zh-CN" dirty="0"/>
              <a:t>Vertex</a:t>
            </a:r>
          </a:p>
          <a:p>
            <a:pPr marL="342900" indent="-342900">
              <a:buAutoNum type="arabicPlain"/>
            </a:pPr>
            <a:r>
              <a:rPr lang="zh-CN" altLang="en-US" dirty="0"/>
              <a:t>添加边</a:t>
            </a:r>
            <a:r>
              <a:rPr lang="en-US" altLang="zh-CN" dirty="0"/>
              <a:t>Edge</a:t>
            </a:r>
          </a:p>
          <a:p>
            <a:pPr marL="342900" indent="-342900">
              <a:buAutoNum type="arabicPlain"/>
            </a:pPr>
            <a:r>
              <a:rPr lang="zh-CN" altLang="en-US" dirty="0"/>
              <a:t>遍历展示数据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55479903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413735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构建图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邻接表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(Adjacency List)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24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</a:t>
            </a:r>
            <a:r>
              <a:rPr lang="zh-CN" altLang="en-US" dirty="0"/>
              <a:t>顶点</a:t>
            </a:r>
            <a:r>
              <a:rPr lang="en-US" altLang="zh-CN" dirty="0"/>
              <a:t>Vertex</a:t>
            </a:r>
            <a:r>
              <a:rPr lang="zh-CN" altLang="en-US" dirty="0"/>
              <a:t>数组</a:t>
            </a:r>
            <a:endParaRPr lang="en-US" altLang="zh-CN" dirty="0"/>
          </a:p>
          <a:p>
            <a:pPr marL="342900" indent="-342900">
              <a:buAutoNum type="arabicPlain" startAt="2"/>
            </a:pPr>
            <a:r>
              <a:rPr lang="zh-CN" altLang="en-US" dirty="0"/>
              <a:t>顶点包含自己和关联边</a:t>
            </a:r>
            <a:endParaRPr lang="en-US" altLang="zh-CN" dirty="0"/>
          </a:p>
          <a:p>
            <a:r>
              <a:rPr lang="zh-CN" altLang="en-US" dirty="0"/>
              <a:t>邻接表是图的一种顺序存储与链式存储相结合的存储结构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6F33038-B0B2-4833-AFB8-08AC70AF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00" y="1954380"/>
            <a:ext cx="5715290" cy="24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17858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搜索（遍历）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163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图的遍历是指从图中的某个顶点出发，按照某种顺序访问图中的每个顶点，使每个顶点被访问一次且仅一次。</a:t>
            </a:r>
            <a:endParaRPr lang="en-US" altLang="zh-CN" dirty="0"/>
          </a:p>
          <a:p>
            <a:r>
              <a:rPr lang="zh-CN" altLang="en-US" dirty="0"/>
              <a:t>图的遍历是图的一种基本操作，图的许多其他操作都是建立在遍历操作的基础之上的。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确定从一个顶点能到达哪些顶点是在图上经常执行的一种操作，地图</a:t>
            </a:r>
            <a:r>
              <a:rPr lang="en-US" altLang="zh-CN" dirty="0"/>
              <a:t>—</a:t>
            </a:r>
            <a:r>
              <a:rPr lang="zh-CN" altLang="en-US" dirty="0"/>
              <a:t>航班等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01943110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67413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深度优先搜索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(DFS)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70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是沿着一条路径从开始顶点到达最后的顶点，然后原路返回，并且沿着下一条路径达到最后的顶点，如此继续直到走过所有路径。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BB38815-A162-47F7-8D23-F28596C3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1" y="1867355"/>
            <a:ext cx="4222503" cy="23897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40C74AF-3FF6-4ACE-8B74-3A171492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0" y="1789934"/>
            <a:ext cx="3341032" cy="23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0680"/>
      </p:ext>
    </p:extLst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67413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广度优先搜索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(BFS)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595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从第一个顶点开始尝试访问所有可能在第一个顶点附近的顶点。</a:t>
            </a:r>
            <a:endParaRPr lang="en-US" altLang="zh-CN" dirty="0"/>
          </a:p>
          <a:p>
            <a:r>
              <a:rPr lang="zh-CN" altLang="en-US" dirty="0"/>
              <a:t>从本质上说，这种搜索在 图上的移动是逐层进行的，首先会检查与第一个顶点相邻的层，然后逐步向下检查远离初始顶点的层。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C3F38B6-D78F-4A63-B18A-61FFE92F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40" y="2357354"/>
            <a:ext cx="3487831" cy="18705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A29600A-E9B5-4155-8E87-D6E4E83E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0" y="2250322"/>
            <a:ext cx="3714064" cy="204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43277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303159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最小生成树（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MCST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）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4786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最小生成树的得名源于覆盖每个顶点（范围）所必需的最少数量的构造边，而且说它是树是因为结果图是非循环的。</a:t>
            </a:r>
            <a:endParaRPr lang="en-US" altLang="zh-CN" dirty="0"/>
          </a:p>
          <a:p>
            <a:r>
              <a:rPr lang="zh-CN" altLang="en-US" dirty="0"/>
              <a:t>一张图可能包含多个最小生成树。</a:t>
            </a:r>
            <a:endParaRPr lang="en-US" altLang="zh-CN" dirty="0"/>
          </a:p>
          <a:p>
            <a:r>
              <a:rPr lang="zh-CN" altLang="en-US" dirty="0"/>
              <a:t>创建的最小生成树完全依赖于初始顶点。</a:t>
            </a:r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A6F15B6-6BC9-472C-B5D6-753A875C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50" y="541678"/>
            <a:ext cx="3810330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15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基础排序算法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冒泡排序</a:t>
            </a:r>
            <a:r>
              <a:rPr lang="en-US" altLang="zh-CN" dirty="0"/>
              <a:t>:  </a:t>
            </a:r>
            <a:r>
              <a:rPr lang="zh-CN" altLang="en-US" dirty="0"/>
              <a:t>两两交换，直到找出最大值，摆在最后面 </a:t>
            </a:r>
            <a:r>
              <a:rPr lang="en-US" altLang="zh-CN" dirty="0"/>
              <a:t>2</a:t>
            </a:r>
            <a:r>
              <a:rPr lang="zh-CN" altLang="en-US" dirty="0"/>
              <a:t>层循环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选择排序：找出最小值，直接跟头部交换，</a:t>
            </a:r>
            <a:r>
              <a:rPr lang="en-US" altLang="zh-CN" dirty="0"/>
              <a:t> 2</a:t>
            </a:r>
            <a:r>
              <a:rPr lang="zh-CN" altLang="en-US" dirty="0"/>
              <a:t>层循环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插入排序：先放一个数据到位置</a:t>
            </a:r>
            <a:r>
              <a:rPr lang="en-US" altLang="zh-CN" dirty="0"/>
              <a:t>0</a:t>
            </a:r>
            <a:r>
              <a:rPr lang="zh-CN" altLang="en-US" dirty="0"/>
              <a:t>，再放第</a:t>
            </a:r>
            <a:r>
              <a:rPr lang="en-US" altLang="zh-CN" dirty="0"/>
              <a:t>2</a:t>
            </a:r>
            <a:r>
              <a:rPr lang="zh-CN" altLang="en-US" dirty="0"/>
              <a:t>个，需要比较前面的数据，决定放在左边还是右边，依次类推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跟数据级别 分配都有关</a:t>
            </a:r>
            <a:endParaRPr lang="en-US" altLang="zh-CN" dirty="0"/>
          </a:p>
          <a:p>
            <a:r>
              <a:rPr lang="zh-CN" altLang="en-US" dirty="0"/>
              <a:t>选择排序是最好的，是冒泡的</a:t>
            </a:r>
            <a:r>
              <a:rPr lang="en-US" altLang="zh-CN" dirty="0"/>
              <a:t>1/2   </a:t>
            </a:r>
            <a:r>
              <a:rPr lang="zh-CN" altLang="en-US" dirty="0"/>
              <a:t>插入是最慢的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4245789"/>
      </p:ext>
    </p:extLst>
  </p:cSld>
  <p:clrMapOvr>
    <a:masterClrMapping/>
  </p:clrMapOvr>
  <p:transition spd="slow"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33910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最小生成树应用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铺设光缆   修建铁路网 等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10370496"/>
      </p:ext>
    </p:extLst>
  </p:cSld>
  <p:clrMapOvr>
    <a:masterClrMapping/>
  </p:clrMapOvr>
  <p:transition spd="slow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12269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最短路径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加权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7390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一个比较典型的图的应用问题。</a:t>
            </a:r>
            <a:endParaRPr lang="en-US" altLang="zh-CN" dirty="0"/>
          </a:p>
          <a:p>
            <a:r>
              <a:rPr lang="zh-CN" altLang="en-US" dirty="0"/>
              <a:t>例如， 通路呢？</a:t>
            </a:r>
            <a:endParaRPr lang="en-US" altLang="zh-CN" dirty="0"/>
          </a:p>
          <a:p>
            <a:r>
              <a:rPr lang="en-US" altLang="zh-CN" dirty="0"/>
              <a:t>n </a:t>
            </a:r>
            <a:r>
              <a:rPr lang="zh-CN" altLang="en-US" dirty="0"/>
              <a:t>个城市之间的一个公路网，给定这些城市之间的公路的距离，能否找到城市 </a:t>
            </a:r>
            <a:r>
              <a:rPr lang="en-US" altLang="zh-CN" dirty="0"/>
              <a:t>A </a:t>
            </a:r>
            <a:r>
              <a:rPr lang="zh-CN" altLang="en-US" dirty="0"/>
              <a:t>到城市 </a:t>
            </a:r>
            <a:r>
              <a:rPr lang="en-US" altLang="zh-CN" dirty="0"/>
              <a:t>B </a:t>
            </a:r>
            <a:r>
              <a:rPr lang="zh-CN" altLang="en-US" dirty="0"/>
              <a:t>之间一条距离最近的</a:t>
            </a:r>
            <a:endParaRPr lang="en-US" altLang="zh-CN" dirty="0"/>
          </a:p>
          <a:p>
            <a:r>
              <a:rPr lang="zh-CN" altLang="en-US" dirty="0"/>
              <a:t>城市用顶点表示，城市间的公路用边表示，公路的长度作为边的权值。</a:t>
            </a:r>
            <a:endParaRPr lang="en-US" altLang="zh-CN" dirty="0"/>
          </a:p>
          <a:p>
            <a:r>
              <a:rPr lang="zh-CN" altLang="en-US" dirty="0"/>
              <a:t>在网中求顶点 </a:t>
            </a:r>
            <a:r>
              <a:rPr lang="en-US" altLang="zh-CN" dirty="0"/>
              <a:t>A </a:t>
            </a:r>
            <a:r>
              <a:rPr lang="zh-CN" altLang="en-US" dirty="0"/>
              <a:t>到顶点 </a:t>
            </a:r>
            <a:r>
              <a:rPr lang="en-US" altLang="zh-CN" dirty="0"/>
              <a:t>B </a:t>
            </a:r>
            <a:r>
              <a:rPr lang="zh-CN" altLang="en-US" dirty="0"/>
              <a:t>的所有路径中边的权值之和最小的那一条路径</a:t>
            </a:r>
            <a:endParaRPr lang="en-US" altLang="zh-CN" dirty="0"/>
          </a:p>
          <a:p>
            <a:r>
              <a:rPr lang="zh-CN" altLang="en-US" dirty="0"/>
              <a:t>两个顶点之间的最短路径</a:t>
            </a:r>
            <a:r>
              <a:rPr lang="en-US" altLang="zh-CN" dirty="0"/>
              <a:t>(Shortest Path)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第一个顶点为源点（</a:t>
            </a:r>
            <a:r>
              <a:rPr lang="en-US" altLang="zh-CN" dirty="0"/>
              <a:t>Source</a:t>
            </a:r>
            <a:r>
              <a:rPr lang="zh-CN" altLang="en-US" dirty="0"/>
              <a:t>），最后一个顶点为终点（</a:t>
            </a:r>
            <a:r>
              <a:rPr lang="en-US" altLang="zh-CN" dirty="0"/>
              <a:t>Destination</a:t>
            </a:r>
            <a:r>
              <a:rPr lang="zh-CN" altLang="en-US" dirty="0"/>
              <a:t>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在不带权的图中，最短路径是指两个顶点之间经历的边数最少的路径。 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11771914"/>
      </p:ext>
    </p:extLst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646878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最短路径如何计算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53138" y="938108"/>
            <a:ext cx="346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A~H:ABEH 12 </a:t>
            </a:r>
            <a:r>
              <a:rPr lang="zh-CN" altLang="en-US" dirty="0"/>
              <a:t>怎么找的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8C861E2-25EF-447C-8AE4-7A1FDBB6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5" y="1835467"/>
            <a:ext cx="5027256" cy="2304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96BB455-8906-4307-A070-50803EA9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065" y="1974917"/>
            <a:ext cx="3058559" cy="21366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D74A629-7FA9-48EA-87BC-DA5B7FBD0A5C}"/>
              </a:ext>
            </a:extLst>
          </p:cNvPr>
          <p:cNvSpPr txBox="1"/>
          <p:nvPr/>
        </p:nvSpPr>
        <p:spPr>
          <a:xfrm>
            <a:off x="6012100" y="1122774"/>
            <a:ext cx="23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A~E   </a:t>
            </a:r>
            <a:r>
              <a:rPr lang="en-US" altLang="zh-CN" dirty="0" err="1"/>
              <a:t>acbe</a:t>
            </a:r>
            <a:r>
              <a:rPr lang="en-US" altLang="zh-CN" dirty="0"/>
              <a:t> 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561634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338746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狄克斯特拉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Dijkstra 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667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Dijkstra </a:t>
            </a:r>
            <a:r>
              <a:rPr lang="zh-CN" altLang="en-US" dirty="0"/>
              <a:t>算法找到了从任意指定顶点到任何其他顶点的最短路径，而且证实可以到达图中的所有其他顶点。使用了通常被称为贪心算法。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贪心算法把问题分解成小块或步骤，并且在每一步中确定最优解，用这些最优解合并生成最终的解。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你有个宏大的目标，只能抓住当下，每天努力一点，然后累计起来就做到最好了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17731421"/>
      </p:ext>
    </p:extLst>
  </p:cSld>
  <p:clrMapOvr>
    <a:masterClrMapping/>
  </p:clrMapOvr>
  <p:transition spd="slow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302518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Dijkstra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计算最短路径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96BB455-8906-4307-A070-50803EA9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0" y="843630"/>
            <a:ext cx="4680325" cy="32695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D74A629-7FA9-48EA-87BC-DA5B7FBD0A5C}"/>
              </a:ext>
            </a:extLst>
          </p:cNvPr>
          <p:cNvSpPr txBox="1"/>
          <p:nvPr/>
        </p:nvSpPr>
        <p:spPr>
          <a:xfrm>
            <a:off x="5724080" y="859653"/>
            <a:ext cx="3168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A----C/D---AC+AD</a:t>
            </a:r>
          </a:p>
          <a:p>
            <a:r>
              <a:rPr lang="en-US" altLang="zh-CN" dirty="0"/>
              <a:t>AC---B/F---AB+AF</a:t>
            </a:r>
          </a:p>
          <a:p>
            <a:r>
              <a:rPr lang="en-US" altLang="zh-CN" dirty="0"/>
              <a:t>AF---D/E---</a:t>
            </a:r>
            <a:r>
              <a:rPr lang="zh-CN" altLang="en-US" dirty="0"/>
              <a:t>更新</a:t>
            </a:r>
            <a:r>
              <a:rPr lang="en-US" altLang="zh-CN" dirty="0"/>
              <a:t>AD+AE30</a:t>
            </a:r>
          </a:p>
          <a:p>
            <a:endParaRPr lang="en-US" altLang="zh-CN" dirty="0"/>
          </a:p>
          <a:p>
            <a:r>
              <a:rPr lang="zh-CN" altLang="en-US" dirty="0"/>
              <a:t>贪心就是在一定条件下找出最优解，承担不了真实最优解的代价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0212117"/>
      </p:ext>
    </p:extLst>
  </p:cSld>
  <p:clrMapOvr>
    <a:masterClrMapping/>
  </p:clrMapOvr>
  <p:transition spd="slow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拓扑排序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实现一个有向图的拓扑有序序列的过程称为拓扑排序。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任何一个有向无环图，其全部顶点都可以排成一个拓扑序列，而其拓扑有序序列不一定是唯一的。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BDB88B5-D41D-4F6A-B2A5-C5D4CFE8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1" y="2571750"/>
            <a:ext cx="4534293" cy="15927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D32F7D6-A39C-4016-BEB0-FFB95106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40" y="2033741"/>
            <a:ext cx="3106150" cy="19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0474"/>
      </p:ext>
    </p:extLst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拓扑排序实现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找到一个没有后继顶点的顶点。 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把此顶点添加到顶点列表内。 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从图中移除掉此顶点。 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重复步骤 </a:t>
            </a:r>
            <a:r>
              <a:rPr lang="en-US" altLang="zh-CN" dirty="0"/>
              <a:t>1 </a:t>
            </a:r>
            <a:r>
              <a:rPr lang="zh-CN" altLang="en-US" dirty="0"/>
              <a:t>直到把所有顶点从图中移除掉。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99136329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拓扑排序应用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找依赖顺序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深度学习任务顺序</a:t>
            </a:r>
            <a:endParaRPr lang="en-US" altLang="zh-CN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66455547"/>
      </p:ext>
    </p:extLst>
  </p:cSld>
  <p:clrMapOvr>
    <a:masterClrMapping/>
  </p:clrMapOvr>
  <p:transition spd="slow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36447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练习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8-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图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5230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找个公司项目，有多个类库的，建立下依赖关系，通过拓扑找出编译顺序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请构造一个加权图来模拟下周边建筑的交通，用 </a:t>
            </a:r>
            <a:r>
              <a:rPr lang="en-US" altLang="zh-CN" dirty="0"/>
              <a:t>Dijkstra </a:t>
            </a:r>
            <a:r>
              <a:rPr lang="zh-CN" altLang="en-US" dirty="0"/>
              <a:t>算法来确定从家到各个位置的最短路径。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如果没有权，试试来个最小生成树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展示下深度优先和广度优先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6377515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高级算法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两个高级主题：即动态规划和贪心算法</a:t>
            </a:r>
            <a:endParaRPr lang="en-US" altLang="zh-CN" dirty="0"/>
          </a:p>
          <a:p>
            <a:r>
              <a:rPr lang="zh-CN" altLang="en-US" dirty="0"/>
              <a:t>算法策略，思路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265838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冒泡排序算法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148040" y="915635"/>
            <a:ext cx="22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</a:t>
            </a:r>
            <a:r>
              <a:rPr lang="en-US" altLang="zh-CN" dirty="0"/>
              <a:t>2</a:t>
            </a:r>
            <a:r>
              <a:rPr lang="zh-CN" altLang="en-US" dirty="0"/>
              <a:t>轮比较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6E7109C-4F64-4D84-9E2B-2A785560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30" y="698501"/>
            <a:ext cx="4464310" cy="36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97546"/>
      </p:ext>
    </p:extLst>
  </p:cSld>
  <p:clrMapOvr>
    <a:masterClrMapping/>
  </p:clrMapOvr>
  <p:transition spd="slow">
    <p:push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贪心算法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163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贪心算法是在求完整解的过程中寻找“好的解决方案”的一种算法。这些好的解决方案被称为是局部最优解， 它们有希望得到最终的正确解，即所谓的全局最优解。</a:t>
            </a:r>
            <a:endParaRPr lang="en-US" altLang="zh-CN" dirty="0"/>
          </a:p>
          <a:p>
            <a:r>
              <a:rPr lang="zh-CN" altLang="en-US" dirty="0"/>
              <a:t>“贪心”一词源于这些算法在某个时刻会选取看似最好的解 决方案这一事实。</a:t>
            </a:r>
            <a:endParaRPr lang="en-US" altLang="zh-CN" dirty="0"/>
          </a:p>
          <a:p>
            <a:r>
              <a:rPr lang="zh-CN" altLang="en-US" dirty="0"/>
              <a:t>贪心算法经常用在几乎不可能找到完整解的时候，由于时间与</a:t>
            </a:r>
            <a:r>
              <a:rPr lang="en-US" altLang="zh-CN" dirty="0"/>
              <a:t>/</a:t>
            </a:r>
            <a:r>
              <a:rPr lang="zh-CN" altLang="en-US" dirty="0"/>
              <a:t>或空间的考虑，所以也就接受非最优解了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71075717"/>
      </p:ext>
    </p:extLst>
  </p:cSld>
  <p:clrMapOvr>
    <a:masterClrMapping/>
  </p:clrMapOvr>
  <p:transition spd="slow">
    <p:push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基本思路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10704" y="987640"/>
            <a:ext cx="7163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分解问题</a:t>
            </a:r>
            <a:r>
              <a:rPr lang="en-US" altLang="zh-CN" dirty="0"/>
              <a:t>---</a:t>
            </a:r>
            <a:r>
              <a:rPr lang="zh-CN" altLang="en-US" dirty="0"/>
              <a:t>子问题找最优解</a:t>
            </a:r>
            <a:r>
              <a:rPr lang="en-US" altLang="zh-CN" dirty="0"/>
              <a:t>---</a:t>
            </a:r>
            <a:r>
              <a:rPr lang="zh-CN" altLang="en-US" dirty="0"/>
              <a:t>合成为最后解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不能保证求得的最后解是最佳的</a:t>
            </a:r>
          </a:p>
          <a:p>
            <a:r>
              <a:rPr lang="zh-CN" altLang="en-US" dirty="0"/>
              <a:t>不能用来求最大值或最小值的问题</a:t>
            </a:r>
          </a:p>
          <a:p>
            <a:r>
              <a:rPr lang="zh-CN" altLang="en-US" dirty="0"/>
              <a:t>只能求满足某些约束条件的可行解的范围</a:t>
            </a:r>
          </a:p>
        </p:txBody>
      </p:sp>
    </p:spTree>
    <p:extLst>
      <p:ext uri="{BB962C8B-B14F-4D97-AF65-F5344CB8AC3E}">
        <p14:creationId xmlns:p14="http://schemas.microsoft.com/office/powerpoint/2010/main" val="2630139373"/>
      </p:ext>
    </p:extLst>
  </p:cSld>
  <p:clrMapOvr>
    <a:masterClrMapping/>
  </p:clrMapOvr>
  <p:transition spd="slow">
    <p:push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找零钱问题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58669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假设你在商店里买了一些商品，</a:t>
            </a:r>
            <a:endParaRPr lang="en-US" altLang="zh-CN" dirty="0"/>
          </a:p>
          <a:p>
            <a:r>
              <a:rPr lang="zh-CN" altLang="en-US" dirty="0"/>
              <a:t>在付账时要找回零钱 </a:t>
            </a:r>
            <a:r>
              <a:rPr lang="en-US" altLang="zh-CN" dirty="0"/>
              <a:t>63 </a:t>
            </a:r>
            <a:r>
              <a:rPr lang="zh-CN" altLang="en-US" dirty="0"/>
              <a:t>美分，</a:t>
            </a:r>
            <a:endParaRPr lang="en-US" altLang="zh-CN" dirty="0"/>
          </a:p>
          <a:p>
            <a:r>
              <a:rPr lang="zh-CN" altLang="en-US" dirty="0"/>
              <a:t>只能用</a:t>
            </a:r>
            <a:r>
              <a:rPr lang="en-US" altLang="zh-CN" dirty="0"/>
              <a:t>25-10-5-1 </a:t>
            </a:r>
            <a:r>
              <a:rPr lang="zh-CN" altLang="en-US" dirty="0"/>
              <a:t>四种面额的零钱</a:t>
            </a:r>
            <a:endParaRPr lang="en-US" altLang="zh-CN" dirty="0"/>
          </a:p>
          <a:p>
            <a:r>
              <a:rPr lang="zh-CN" altLang="en-US" dirty="0"/>
              <a:t>怎么样是最少硬币个数？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25 25 10 1 1 1</a:t>
            </a:r>
          </a:p>
          <a:p>
            <a:r>
              <a:rPr lang="zh-CN" altLang="en-US" dirty="0"/>
              <a:t>尽量最大面额</a:t>
            </a:r>
            <a:r>
              <a:rPr lang="en-US" altLang="zh-CN" dirty="0"/>
              <a:t>—</a:t>
            </a:r>
            <a:r>
              <a:rPr lang="zh-CN" altLang="en-US" dirty="0"/>
              <a:t>这就是贪心算法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还有</a:t>
            </a:r>
            <a:r>
              <a:rPr lang="en-US" altLang="zh-CN" dirty="0"/>
              <a:t>21</a:t>
            </a:r>
            <a:r>
              <a:rPr lang="zh-CN" altLang="en-US" dirty="0"/>
              <a:t>美分</a:t>
            </a:r>
            <a:r>
              <a:rPr lang="en-US" altLang="zh-CN" dirty="0"/>
              <a:t>—21  21  21</a:t>
            </a:r>
          </a:p>
          <a:p>
            <a:r>
              <a:rPr lang="zh-CN" altLang="en-US" dirty="0"/>
              <a:t>贪心算法不一定能得到最优解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73738262"/>
      </p:ext>
    </p:extLst>
  </p:cSld>
  <p:clrMapOvr>
    <a:masterClrMapping/>
  </p:clrMapOvr>
  <p:transition spd="slow">
    <p:push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找零钱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—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贪心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571999" y="915635"/>
            <a:ext cx="3960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尽量使用最大面额</a:t>
            </a:r>
            <a:r>
              <a:rPr lang="en-US" altLang="zh-CN" dirty="0"/>
              <a:t>(</a:t>
            </a:r>
            <a:r>
              <a:rPr lang="zh-CN" altLang="en-US" dirty="0"/>
              <a:t>最少个数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一时贪心一时爽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一直贪心一直爽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EE18137-9D3D-4294-B48D-47E14E1D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19" y="1059645"/>
            <a:ext cx="3462844" cy="26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07334"/>
      </p:ext>
    </p:extLst>
  </p:cSld>
  <p:clrMapOvr>
    <a:masterClrMapping/>
  </p:clrMapOvr>
  <p:transition spd="slow">
    <p:push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哈夫曼编码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7235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数据压缩是计算实践领域的一项重要技术。通过互联网传输的数据需要尽可能紧密地传送。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数据压缩有许多不同的方法，但是其中一种特殊的方法利用了贪心算法</a:t>
            </a:r>
            <a:r>
              <a:rPr lang="en-US" altLang="zh-CN" dirty="0"/>
              <a:t>—</a:t>
            </a:r>
            <a:r>
              <a:rPr lang="zh-CN" altLang="en-US" dirty="0"/>
              <a:t>哈夫曼编码。用哈夫曼编码压缩的数据可以节约 </a:t>
            </a:r>
            <a:r>
              <a:rPr lang="en-US" altLang="zh-CN" dirty="0"/>
              <a:t>20%</a:t>
            </a:r>
            <a:r>
              <a:rPr lang="zh-CN" altLang="en-US" dirty="0"/>
              <a:t>到 </a:t>
            </a:r>
            <a:r>
              <a:rPr lang="en-US" altLang="zh-CN" dirty="0"/>
              <a:t>90%</a:t>
            </a:r>
            <a:r>
              <a:rPr lang="zh-CN" altLang="en-US" dirty="0"/>
              <a:t>的空间。</a:t>
            </a:r>
          </a:p>
        </p:txBody>
      </p:sp>
    </p:spTree>
    <p:extLst>
      <p:ext uri="{BB962C8B-B14F-4D97-AF65-F5344CB8AC3E}">
        <p14:creationId xmlns:p14="http://schemas.microsoft.com/office/powerpoint/2010/main" val="2850009427"/>
      </p:ext>
    </p:extLst>
  </p:cSld>
  <p:clrMapOvr>
    <a:masterClrMapping/>
  </p:clrMapOvr>
  <p:transition spd="slow">
    <p:push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可变长度编码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72350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固定长度压缩：自建编码解码</a:t>
            </a:r>
            <a:endParaRPr lang="en-US" altLang="zh-CN" dirty="0"/>
          </a:p>
          <a:p>
            <a:r>
              <a:rPr lang="en-US" altLang="zh-CN" dirty="0"/>
              <a:t>A---001  B---002</a:t>
            </a:r>
          </a:p>
          <a:p>
            <a:endParaRPr lang="en-US" altLang="zh-CN" dirty="0"/>
          </a:p>
          <a:p>
            <a:r>
              <a:rPr lang="zh-CN" altLang="en-US" dirty="0"/>
              <a:t>可变长度：出现多的短，出现少的长</a:t>
            </a:r>
            <a:endParaRPr lang="en-US" altLang="zh-CN" dirty="0"/>
          </a:p>
          <a:p>
            <a:r>
              <a:rPr lang="zh-CN" altLang="en-US" dirty="0"/>
              <a:t>二八原则</a:t>
            </a:r>
            <a:r>
              <a:rPr lang="en-US" altLang="zh-CN" dirty="0"/>
              <a:t>-80%</a:t>
            </a:r>
            <a:r>
              <a:rPr lang="zh-CN" altLang="en-US" dirty="0"/>
              <a:t>的数据都是</a:t>
            </a:r>
            <a:r>
              <a:rPr lang="en-US" altLang="zh-CN" dirty="0"/>
              <a:t>20%</a:t>
            </a:r>
            <a:r>
              <a:rPr lang="zh-CN" altLang="en-US" dirty="0"/>
              <a:t>的字符，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char[]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654432"/>
      </p:ext>
    </p:extLst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霍夫曼二叉树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3851950" y="915635"/>
            <a:ext cx="3888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eleven</a:t>
            </a:r>
          </a:p>
          <a:p>
            <a:endParaRPr lang="en-US" altLang="zh-CN" dirty="0"/>
          </a:p>
          <a:p>
            <a:r>
              <a:rPr lang="zh-CN" altLang="en-US" dirty="0"/>
              <a:t>找出全部字符  </a:t>
            </a:r>
            <a:r>
              <a:rPr lang="en-US" altLang="zh-CN" dirty="0"/>
              <a:t>e l v n</a:t>
            </a:r>
          </a:p>
          <a:p>
            <a:r>
              <a:rPr lang="zh-CN" altLang="en-US" dirty="0"/>
              <a:t>统计频率</a:t>
            </a:r>
            <a:endParaRPr lang="en-US" altLang="zh-CN" dirty="0"/>
          </a:p>
          <a:p>
            <a:r>
              <a:rPr lang="zh-CN" altLang="en-US" dirty="0"/>
              <a:t>排序</a:t>
            </a:r>
            <a:endParaRPr lang="en-US" altLang="zh-CN" dirty="0"/>
          </a:p>
          <a:p>
            <a:r>
              <a:rPr lang="en-US" altLang="zh-CN" dirty="0"/>
              <a:t>Node-</a:t>
            </a:r>
            <a:r>
              <a:rPr lang="zh-CN" altLang="en-US" dirty="0"/>
              <a:t>总数</a:t>
            </a:r>
            <a:r>
              <a:rPr lang="en-US" altLang="zh-CN" dirty="0"/>
              <a:t>-Node</a:t>
            </a:r>
            <a:r>
              <a:rPr lang="zh-CN" altLang="en-US" dirty="0"/>
              <a:t>，放回去</a:t>
            </a:r>
            <a:endParaRPr lang="en-US" altLang="zh-CN" dirty="0"/>
          </a:p>
          <a:p>
            <a:r>
              <a:rPr lang="zh-CN" altLang="en-US" dirty="0"/>
              <a:t>自底向上建立二叉树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左边</a:t>
            </a:r>
            <a:r>
              <a:rPr lang="en-US" altLang="zh-CN" dirty="0"/>
              <a:t>0 </a:t>
            </a:r>
            <a:r>
              <a:rPr lang="zh-CN" altLang="en-US" dirty="0"/>
              <a:t>右边</a:t>
            </a:r>
            <a:r>
              <a:rPr lang="en-US" altLang="zh-CN" dirty="0"/>
              <a:t>1 </a:t>
            </a:r>
            <a:r>
              <a:rPr lang="zh-CN" altLang="en-US" dirty="0"/>
              <a:t>即可找到全部字符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E469F32-5B70-4243-A8A5-33351807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5" y="900062"/>
            <a:ext cx="2549214" cy="33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3093"/>
      </p:ext>
    </p:extLst>
  </p:cSld>
  <p:clrMapOvr>
    <a:masterClrMapping/>
  </p:clrMapOvr>
  <p:transition spd="slow">
    <p:push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73825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背包问题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贪心算法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两个高级主题：即动态规划和贪心算法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99485090"/>
      </p:ext>
    </p:extLst>
  </p:cSld>
  <p:clrMapOvr>
    <a:masterClrMapping/>
  </p:clrMapOvr>
  <p:transition spd="slow">
    <p:push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小练习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两个高级主题：即动态规划和贪心算法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31606905"/>
      </p:ext>
    </p:extLst>
  </p:cSld>
  <p:clrMapOvr>
    <a:masterClrMapping/>
  </p:clrMapOvr>
  <p:transition spd="slow">
    <p:push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动态规划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6875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动态规划常被认为是递归的反向技术。</a:t>
            </a:r>
            <a:endParaRPr lang="en-US" altLang="zh-CN" dirty="0"/>
          </a:p>
          <a:p>
            <a:r>
              <a:rPr lang="zh-CN" altLang="en-US" dirty="0"/>
              <a:t>递归算法是从顶部开始，把问题向下全部分解为小的问题进行解决，直到解决整个问题为止。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动态规划则是从底部开始，解决小的问题同时把它们合并形成大问题的一个完整解决方案。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770773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基础查找算法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顺序查找</a:t>
            </a:r>
            <a:r>
              <a:rPr lang="en-US" altLang="zh-CN" dirty="0"/>
              <a:t>:foreach</a:t>
            </a:r>
          </a:p>
          <a:p>
            <a:endParaRPr lang="en-US" altLang="zh-CN" dirty="0"/>
          </a:p>
          <a:p>
            <a:r>
              <a:rPr lang="zh-CN" altLang="en-US" dirty="0"/>
              <a:t>最大值</a:t>
            </a:r>
            <a:r>
              <a:rPr lang="en-US" altLang="zh-CN" dirty="0"/>
              <a:t>:foreach </a:t>
            </a:r>
            <a:r>
              <a:rPr lang="zh-CN" altLang="en-US" dirty="0"/>
              <a:t>保存最大值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最小值</a:t>
            </a:r>
            <a:r>
              <a:rPr lang="en-US" altLang="zh-CN" dirty="0"/>
              <a:t>:foreach </a:t>
            </a:r>
            <a:r>
              <a:rPr lang="zh-CN" altLang="en-US" dirty="0"/>
              <a:t>保存最小值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完全无序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查找是重复</a:t>
            </a:r>
            <a:r>
              <a:rPr lang="en-US" altLang="zh-CN" dirty="0"/>
              <a:t>N</a:t>
            </a:r>
            <a:r>
              <a:rPr lang="zh-CN" altLang="en-US" dirty="0"/>
              <a:t>次，自组织查找，查找顺便有序  二八原则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8944350"/>
      </p:ext>
    </p:extLst>
  </p:cSld>
  <p:clrMapOvr>
    <a:masterClrMapping/>
  </p:clrMapOvr>
  <p:transition spd="slow">
    <p:push dir="u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斐波纳契数列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7667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13</a:t>
            </a:r>
            <a:r>
              <a:rPr lang="zh-CN" altLang="en-US" dirty="0"/>
              <a:t>、</a:t>
            </a:r>
            <a:r>
              <a:rPr lang="en-US" altLang="zh-CN" dirty="0"/>
              <a:t>21</a:t>
            </a:r>
            <a:r>
              <a:rPr lang="zh-CN" altLang="en-US" dirty="0"/>
              <a:t>、</a:t>
            </a:r>
            <a:r>
              <a:rPr lang="en-US" altLang="zh-CN" dirty="0"/>
              <a:t>34</a:t>
            </a:r>
            <a:r>
              <a:rPr lang="zh-CN" altLang="en-US" dirty="0"/>
              <a:t>、</a:t>
            </a:r>
            <a:endParaRPr lang="en-US" altLang="zh-CN" dirty="0"/>
          </a:p>
          <a:p>
            <a:r>
              <a:rPr lang="zh-CN" altLang="en-US" dirty="0"/>
              <a:t>定义：</a:t>
            </a:r>
            <a:r>
              <a:rPr lang="pt-BR" altLang="zh-CN" i="1" dirty="0"/>
              <a:t>F</a:t>
            </a:r>
            <a:r>
              <a:rPr lang="pt-BR" altLang="zh-CN" dirty="0"/>
              <a:t>(1)=1</a:t>
            </a:r>
            <a:r>
              <a:rPr lang="zh-CN" altLang="pt-BR" dirty="0"/>
              <a:t>，</a:t>
            </a:r>
            <a:r>
              <a:rPr lang="pt-BR" altLang="zh-CN" i="1" dirty="0"/>
              <a:t>F</a:t>
            </a:r>
            <a:r>
              <a:rPr lang="pt-BR" altLang="zh-CN" dirty="0"/>
              <a:t>(2)=1, </a:t>
            </a:r>
            <a:r>
              <a:rPr lang="pt-BR" altLang="zh-CN" i="1" dirty="0"/>
              <a:t>F</a:t>
            </a:r>
            <a:r>
              <a:rPr lang="pt-BR" altLang="zh-CN" dirty="0"/>
              <a:t>(n)=</a:t>
            </a:r>
            <a:r>
              <a:rPr lang="pt-BR" altLang="zh-CN" i="1" dirty="0"/>
              <a:t>F</a:t>
            </a:r>
            <a:r>
              <a:rPr lang="pt-BR" altLang="zh-CN" dirty="0"/>
              <a:t>(n - 1)+</a:t>
            </a:r>
            <a:r>
              <a:rPr lang="pt-BR" altLang="zh-CN" i="1" dirty="0"/>
              <a:t>F</a:t>
            </a:r>
            <a:r>
              <a:rPr lang="pt-BR" altLang="zh-CN" dirty="0"/>
              <a:t>(n - 2)</a:t>
            </a:r>
            <a:r>
              <a:rPr lang="zh-CN" altLang="pt-BR" dirty="0"/>
              <a:t>（</a:t>
            </a:r>
            <a:r>
              <a:rPr lang="pt-BR" altLang="zh-CN" i="1" dirty="0"/>
              <a:t>n </a:t>
            </a:r>
            <a:r>
              <a:rPr lang="pt-BR" altLang="zh-CN" dirty="0"/>
              <a:t>≥ 3</a:t>
            </a:r>
            <a:r>
              <a:rPr lang="zh-CN" altLang="pt-BR" dirty="0"/>
              <a:t>，</a:t>
            </a:r>
            <a:r>
              <a:rPr lang="pt-BR" altLang="zh-CN" i="1" dirty="0"/>
              <a:t>n </a:t>
            </a:r>
            <a:r>
              <a:rPr lang="pt-BR" altLang="zh-CN" dirty="0"/>
              <a:t>∈ N*</a:t>
            </a:r>
            <a:r>
              <a:rPr lang="zh-CN" altLang="pt-BR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代码从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  <a:r>
              <a:rPr lang="en-US" altLang="zh-CN" dirty="0"/>
              <a:t>,</a:t>
            </a:r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个数的值是多少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24675796"/>
      </p:ext>
    </p:extLst>
  </p:cSld>
  <p:clrMapOvr>
    <a:masterClrMapping/>
  </p:clrMapOvr>
  <p:transition spd="slow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46093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递归 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VS 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动态规划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766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递归的二叉树</a:t>
            </a:r>
            <a:endParaRPr lang="en-US" altLang="zh-CN" dirty="0"/>
          </a:p>
          <a:p>
            <a:r>
              <a:rPr lang="zh-CN" altLang="en-US" dirty="0"/>
              <a:t>动态规划的数组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8E64D50-4EAC-453F-882B-F4989901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85" y="1203655"/>
            <a:ext cx="5041155" cy="30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59702"/>
      </p:ext>
    </p:extLst>
  </p:cSld>
  <p:clrMapOvr>
    <a:masterClrMapping/>
  </p:clrMapOvr>
  <p:transition spd="slow">
    <p:push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33910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最长公共字符串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739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在两个字符串中寻找到最长公共子串。</a:t>
            </a:r>
            <a:endParaRPr lang="en-US" altLang="zh-CN" dirty="0"/>
          </a:p>
          <a:p>
            <a:r>
              <a:rPr lang="zh-CN" altLang="en-US" dirty="0"/>
              <a:t>例如，在 “</a:t>
            </a:r>
            <a:r>
              <a:rPr lang="en-US" altLang="zh-CN" dirty="0"/>
              <a:t>eleven</a:t>
            </a:r>
            <a:r>
              <a:rPr lang="zh-CN" altLang="en-US" dirty="0"/>
              <a:t>”和 “</a:t>
            </a:r>
            <a:r>
              <a:rPr lang="en-US" altLang="zh-CN" dirty="0"/>
              <a:t>seven</a:t>
            </a:r>
            <a:r>
              <a:rPr lang="zh-CN" altLang="en-US" dirty="0"/>
              <a:t>”中，最长的公共子串是“</a:t>
            </a:r>
            <a:r>
              <a:rPr lang="en-US" altLang="zh-CN" dirty="0"/>
              <a:t>even</a:t>
            </a:r>
            <a:r>
              <a:rPr lang="zh-CN" altLang="en-US" dirty="0"/>
              <a:t>”。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给你两个句子，怎么找？</a:t>
            </a:r>
            <a:endParaRPr lang="en-US" altLang="zh-CN" dirty="0"/>
          </a:p>
          <a:p>
            <a:r>
              <a:rPr lang="zh-CN" altLang="en-US" dirty="0"/>
              <a:t>暴力穷举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8130614"/>
      </p:ext>
    </p:extLst>
  </p:cSld>
  <p:clrMapOvr>
    <a:masterClrMapping/>
  </p:clrMapOvr>
  <p:transition spd="slow">
    <p:push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动态规划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4354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使用二维数组来存储两个字符串内相同位置上字符比较的结果。</a:t>
            </a:r>
            <a:endParaRPr lang="en-US" altLang="zh-CN" dirty="0"/>
          </a:p>
          <a:p>
            <a:r>
              <a:rPr lang="zh-CN" altLang="en-US" dirty="0"/>
              <a:t>初始数组的每个元素都设置为 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每次在两个数组的相同位置上找到匹配，数组对应行和列上的元素就自动加 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，否则这个元素设置为 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然后找出最大值，最长字符串 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F3AD1E8-4A3D-4990-BF46-2F16F52C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60" y="930683"/>
            <a:ext cx="3024210" cy="29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74294"/>
      </p:ext>
    </p:extLst>
  </p:cSld>
  <p:clrMapOvr>
    <a:masterClrMapping/>
  </p:clrMapOvr>
  <p:transition spd="slow">
    <p:push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背包问题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4510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设定：</a:t>
            </a:r>
            <a:endParaRPr lang="en-US" altLang="zh-CN" dirty="0"/>
          </a:p>
          <a:p>
            <a:r>
              <a:rPr lang="zh-CN" altLang="en-US" dirty="0"/>
              <a:t>保险箱有 </a:t>
            </a:r>
            <a:r>
              <a:rPr lang="en-US" altLang="zh-CN" dirty="0"/>
              <a:t>5 </a:t>
            </a:r>
            <a:r>
              <a:rPr lang="zh-CN" altLang="en-US" dirty="0"/>
              <a:t>件宝物，大小分别是 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 </a:t>
            </a:r>
            <a:r>
              <a:rPr lang="zh-CN" altLang="en-US" dirty="0"/>
              <a:t>和 </a:t>
            </a:r>
            <a:r>
              <a:rPr lang="en-US" altLang="zh-CN" dirty="0"/>
              <a:t>9(</a:t>
            </a:r>
            <a:r>
              <a:rPr lang="zh-CN" altLang="en-US" dirty="0"/>
              <a:t>立方米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            </a:t>
            </a:r>
            <a:r>
              <a:rPr lang="zh-CN" altLang="en-US" dirty="0"/>
              <a:t>其价值分别是 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/>
              <a:t>13</a:t>
            </a:r>
            <a:r>
              <a:rPr lang="zh-CN" altLang="en-US" dirty="0"/>
              <a:t>， </a:t>
            </a:r>
            <a:r>
              <a:rPr lang="en-US" altLang="zh-CN" dirty="0"/>
              <a:t>(</a:t>
            </a:r>
            <a:r>
              <a:rPr lang="zh-CN" altLang="en-US" dirty="0"/>
              <a:t>万元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                        背包的容量为 </a:t>
            </a:r>
            <a:r>
              <a:rPr lang="en-US" altLang="zh-CN" dirty="0"/>
              <a:t>16(</a:t>
            </a:r>
            <a:r>
              <a:rPr lang="zh-CN" altLang="en-US" dirty="0"/>
              <a:t>立方米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怎么样带走最大的价值宝物？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5 ---20</a:t>
            </a:r>
          </a:p>
          <a:p>
            <a:r>
              <a:rPr lang="en-US" altLang="zh-CN" dirty="0"/>
              <a:t>9+7---23</a:t>
            </a:r>
          </a:p>
          <a:p>
            <a:r>
              <a:rPr lang="zh-CN" altLang="en-US" dirty="0"/>
              <a:t>单位空间最大价值</a:t>
            </a:r>
            <a:r>
              <a:rPr lang="en-US" altLang="zh-CN" dirty="0"/>
              <a:t>—</a:t>
            </a:r>
            <a:r>
              <a:rPr lang="zh-CN" altLang="en-US" dirty="0"/>
              <a:t>优先放</a:t>
            </a:r>
            <a:r>
              <a:rPr lang="en-US" altLang="zh-CN" dirty="0"/>
              <a:t>---</a:t>
            </a:r>
            <a:r>
              <a:rPr lang="zh-CN" altLang="en-US" dirty="0"/>
              <a:t>贪心算法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暴力穷举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42162114"/>
      </p:ext>
    </p:extLst>
  </p:cSld>
  <p:clrMapOvr>
    <a:masterClrMapping/>
  </p:clrMapOvr>
  <p:transition spd="slow">
    <p:push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73825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背包问题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动态规划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33467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持续找出最大价值的装法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准备放入一件物品，要检查下</a:t>
            </a:r>
            <a:endParaRPr lang="en-US" altLang="zh-CN" dirty="0"/>
          </a:p>
          <a:p>
            <a:r>
              <a:rPr lang="zh-CN" altLang="en-US" dirty="0"/>
              <a:t>新的总值</a:t>
            </a:r>
            <a:r>
              <a:rPr lang="en-US" altLang="zh-CN" dirty="0"/>
              <a:t>=</a:t>
            </a:r>
            <a:r>
              <a:rPr lang="zh-CN" altLang="en-US" dirty="0"/>
              <a:t>放入的价值</a:t>
            </a:r>
            <a:r>
              <a:rPr lang="en-US" altLang="zh-CN" dirty="0"/>
              <a:t>+(</a:t>
            </a:r>
            <a:r>
              <a:rPr lang="zh-CN" altLang="en-US" dirty="0"/>
              <a:t>原有的空间</a:t>
            </a:r>
            <a:r>
              <a:rPr lang="en-US" altLang="zh-CN" dirty="0"/>
              <a:t>-</a:t>
            </a:r>
            <a:r>
              <a:rPr lang="zh-CN" altLang="en-US" dirty="0"/>
              <a:t>所用用空间后</a:t>
            </a:r>
            <a:r>
              <a:rPr lang="en-US" altLang="zh-CN" dirty="0"/>
              <a:t>)</a:t>
            </a:r>
            <a:r>
              <a:rPr lang="zh-CN" altLang="en-US" dirty="0"/>
              <a:t>最大价值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原来的总值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比较下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E2CB6F8-3EED-46E2-90F2-6AB81F2F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601" y="1419670"/>
            <a:ext cx="4269712" cy="294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3350"/>
      </p:ext>
    </p:extLst>
  </p:cSld>
  <p:clrMapOvr>
    <a:masterClrMapping/>
  </p:clrMapOvr>
  <p:transition spd="slow">
    <p:push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344517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背包问题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动态规划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图解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611725" y="3850840"/>
            <a:ext cx="53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来自私念同学</a:t>
            </a:r>
            <a:endParaRPr lang="en-US" altLang="zh-CN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xmlns="" id="{F4A719B9-6C00-4684-AA16-38B96FAF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1" y="698501"/>
            <a:ext cx="6717754" cy="30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39794"/>
      </p:ext>
    </p:extLst>
  </p:cSld>
  <p:clrMapOvr>
    <a:masterClrMapping/>
  </p:clrMapOvr>
  <p:transition spd="slow">
    <p:push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40482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练习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10-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动态规划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6875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试试用暴力穷举法找下最长公共字符串，比较下时间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动态规划找最长公共字符串时，怎么找共同出现的字符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暴力穷举法试试背包问题？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2560079"/>
      </p:ext>
    </p:extLst>
  </p:cSld>
  <p:clrMapOvr>
    <a:masterClrMapping/>
  </p:clrMapOvr>
  <p:transition spd="slow">
    <p:push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43047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番外篇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瞎子分牌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68750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给一个瞎子</a:t>
            </a:r>
            <a:r>
              <a:rPr lang="en-US" altLang="zh-CN" dirty="0"/>
              <a:t>52</a:t>
            </a:r>
            <a:r>
              <a:rPr lang="zh-CN" altLang="en-US" dirty="0"/>
              <a:t>张扑克牌，并告诉他里面恰好有</a:t>
            </a:r>
            <a:r>
              <a:rPr lang="en-US" altLang="zh-CN" dirty="0"/>
              <a:t>10</a:t>
            </a:r>
            <a:r>
              <a:rPr lang="zh-CN" altLang="en-US" dirty="0"/>
              <a:t>张牌是正面朝上的。要求这个瞎子把牌分成两堆，使得每堆牌里正面朝上的牌的张数一样多。瞎子应该怎么做？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随机分成</a:t>
            </a:r>
            <a:r>
              <a:rPr lang="en-US" altLang="zh-CN" dirty="0"/>
              <a:t>10+42</a:t>
            </a:r>
          </a:p>
          <a:p>
            <a:r>
              <a:rPr lang="zh-CN" altLang="en-US" dirty="0"/>
              <a:t>然后把</a:t>
            </a:r>
            <a:r>
              <a:rPr lang="en-US" altLang="zh-CN" dirty="0"/>
              <a:t>10</a:t>
            </a:r>
            <a:r>
              <a:rPr lang="zh-CN" altLang="en-US" dirty="0"/>
              <a:t>张全部翻过来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张里面  </a:t>
            </a:r>
            <a:r>
              <a:rPr lang="en-US" altLang="zh-CN" dirty="0"/>
              <a:t>n</a:t>
            </a:r>
            <a:r>
              <a:rPr lang="zh-CN" altLang="en-US" dirty="0"/>
              <a:t>张正面</a:t>
            </a:r>
            <a:r>
              <a:rPr lang="en-US" altLang="zh-CN" dirty="0"/>
              <a:t>  10-n</a:t>
            </a:r>
            <a:r>
              <a:rPr lang="zh-CN" altLang="en-US" dirty="0"/>
              <a:t>张反面   全部翻过来  </a:t>
            </a:r>
            <a:r>
              <a:rPr lang="en-US" altLang="zh-CN" dirty="0"/>
              <a:t>n</a:t>
            </a:r>
            <a:r>
              <a:rPr lang="zh-CN" altLang="en-US" dirty="0"/>
              <a:t>张反面</a:t>
            </a:r>
            <a:endParaRPr lang="en-US" altLang="zh-CN" dirty="0"/>
          </a:p>
          <a:p>
            <a:r>
              <a:rPr lang="en-US" altLang="zh-CN" dirty="0"/>
              <a:t>42</a:t>
            </a:r>
            <a:r>
              <a:rPr lang="zh-CN" altLang="en-US" dirty="0"/>
              <a:t>张里面                  </a:t>
            </a:r>
            <a:r>
              <a:rPr lang="en-US" altLang="zh-CN" dirty="0"/>
              <a:t>n</a:t>
            </a:r>
            <a:r>
              <a:rPr lang="zh-CN" altLang="en-US" dirty="0"/>
              <a:t>张反面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9968482"/>
      </p:ext>
    </p:extLst>
  </p:cSld>
  <p:clrMapOvr>
    <a:masterClrMapping/>
  </p:clrMapOvr>
  <p:transition spd="slow">
    <p:push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12269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番外篇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抓狐狸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750561"/>
            <a:ext cx="80271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五个洞排成一排，其中一个洞里藏有一只狐狸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不能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5 </a:t>
            </a:r>
            <a:r>
              <a:rPr lang="zh-CN" altLang="en-US" dirty="0"/>
              <a:t>也不能</a:t>
            </a:r>
            <a:r>
              <a:rPr lang="en-US" altLang="zh-CN" dirty="0"/>
              <a:t>5</a:t>
            </a:r>
            <a:r>
              <a:rPr lang="zh-CN" altLang="en-US" dirty="0"/>
              <a:t>到</a:t>
            </a:r>
            <a:r>
              <a:rPr lang="en-US" altLang="zh-CN" dirty="0"/>
              <a:t>1)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每个夜晚，狐狸都会跳到一个相邻的洞里</a:t>
            </a:r>
            <a:r>
              <a:rPr lang="en-US" altLang="zh-CN" dirty="0"/>
              <a:t>(</a:t>
            </a:r>
            <a:r>
              <a:rPr lang="zh-CN" altLang="en-US" dirty="0"/>
              <a:t>必须跳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每个白天，你都只允许检查其中一个洞。</a:t>
            </a:r>
            <a:endParaRPr lang="en-US" altLang="zh-CN" dirty="0"/>
          </a:p>
          <a:p>
            <a:r>
              <a:rPr lang="zh-CN" altLang="en-US" dirty="0"/>
              <a:t>如何才能保证狐狸最终会被抓住？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一个策略，绝对能抓到，躲不过去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1       2       3        4        5</a:t>
            </a:r>
          </a:p>
          <a:p>
            <a:r>
              <a:rPr lang="en-US" altLang="zh-CN" dirty="0"/>
              <a:t>Day1  </a:t>
            </a:r>
            <a:r>
              <a:rPr lang="zh-CN" altLang="en-US" dirty="0"/>
              <a:t>查看</a:t>
            </a:r>
            <a:r>
              <a:rPr lang="en-US" altLang="zh-CN" dirty="0"/>
              <a:t>2—</a:t>
            </a:r>
            <a:r>
              <a:rPr lang="zh-CN" altLang="en-US" dirty="0"/>
              <a:t>不在</a:t>
            </a:r>
            <a:r>
              <a:rPr lang="en-US" altLang="zh-CN" dirty="0"/>
              <a:t>----</a:t>
            </a:r>
            <a:r>
              <a:rPr lang="zh-CN" altLang="en-US" dirty="0"/>
              <a:t>兔子</a:t>
            </a:r>
            <a:r>
              <a:rPr lang="en-US" altLang="zh-CN" dirty="0"/>
              <a:t>1345---</a:t>
            </a:r>
            <a:r>
              <a:rPr lang="zh-CN" altLang="en-US" dirty="0"/>
              <a:t>第二天就不可能去</a:t>
            </a:r>
            <a:r>
              <a:rPr lang="en-US" altLang="zh-CN" dirty="0"/>
              <a:t>1</a:t>
            </a:r>
            <a:r>
              <a:rPr lang="zh-CN" altLang="en-US" dirty="0"/>
              <a:t>了</a:t>
            </a:r>
            <a:r>
              <a:rPr lang="en-US" altLang="zh-CN" dirty="0"/>
              <a:t>---</a:t>
            </a:r>
            <a:r>
              <a:rPr lang="zh-CN" altLang="en-US" dirty="0"/>
              <a:t>只能再</a:t>
            </a:r>
            <a:r>
              <a:rPr lang="en-US" altLang="zh-CN" dirty="0"/>
              <a:t>2345</a:t>
            </a:r>
          </a:p>
          <a:p>
            <a:r>
              <a:rPr lang="en-US" altLang="zh-CN" dirty="0"/>
              <a:t>Day2   </a:t>
            </a:r>
            <a:r>
              <a:rPr lang="zh-CN" altLang="en-US" dirty="0"/>
              <a:t>      </a:t>
            </a:r>
            <a:r>
              <a:rPr lang="en-US" altLang="zh-CN" dirty="0"/>
              <a:t>3</a:t>
            </a:r>
            <a:r>
              <a:rPr lang="zh-CN" altLang="en-US" dirty="0"/>
              <a:t>                         </a:t>
            </a:r>
            <a:r>
              <a:rPr lang="en-US" altLang="zh-CN" dirty="0"/>
              <a:t>245                                                     1345</a:t>
            </a:r>
          </a:p>
          <a:p>
            <a:r>
              <a:rPr lang="en-US" altLang="zh-CN" dirty="0"/>
              <a:t>Day3         4                         135                                                      24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Day4         2                          4                                                          35</a:t>
            </a:r>
          </a:p>
          <a:p>
            <a:r>
              <a:rPr lang="en-US" altLang="zh-CN" dirty="0"/>
              <a:t>Day5         3                          5                                                            4</a:t>
            </a:r>
          </a:p>
          <a:p>
            <a:r>
              <a:rPr lang="en-US" altLang="zh-CN" dirty="0"/>
              <a:t>Day6          4(catch)</a:t>
            </a:r>
          </a:p>
        </p:txBody>
      </p:sp>
    </p:spTree>
    <p:extLst>
      <p:ext uri="{BB962C8B-B14F-4D97-AF65-F5344CB8AC3E}">
        <p14:creationId xmlns:p14="http://schemas.microsoft.com/office/powerpoint/2010/main" val="20612307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33910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自组织查找算法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冒泡式：每查</a:t>
            </a:r>
            <a:r>
              <a:rPr lang="en-US" altLang="zh-CN" dirty="0"/>
              <a:t>1</a:t>
            </a:r>
            <a:r>
              <a:rPr lang="zh-CN" altLang="en-US" dirty="0"/>
              <a:t>次，数据前移一个位置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二八原则：就是多了个判断，在后</a:t>
            </a:r>
            <a:r>
              <a:rPr lang="en-US" altLang="zh-CN" dirty="0"/>
              <a:t>80%</a:t>
            </a:r>
            <a:r>
              <a:rPr lang="zh-CN" altLang="en-US" dirty="0"/>
              <a:t>才移动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其实就是想办法把热门数据移到前面去，长期运行有效率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1682835"/>
      </p:ext>
    </p:extLst>
  </p:cSld>
  <p:clrMapOvr>
    <a:masterClrMapping/>
  </p:clrMapOvr>
  <p:transition spd="slow">
    <p:push dir="u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52184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番外篇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海盗分金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8831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</a:t>
            </a:r>
            <a:r>
              <a:rPr lang="en-US" altLang="zh-CN" dirty="0"/>
              <a:t>5</a:t>
            </a:r>
            <a:r>
              <a:rPr lang="zh-CN" altLang="en-US" dirty="0"/>
              <a:t>个海盗，</a:t>
            </a:r>
            <a:r>
              <a:rPr lang="en-US" altLang="zh-CN" dirty="0"/>
              <a:t>100</a:t>
            </a:r>
            <a:r>
              <a:rPr lang="zh-CN" altLang="en-US" dirty="0"/>
              <a:t>枚金币。首先由</a:t>
            </a:r>
            <a:r>
              <a:rPr lang="en-US" altLang="zh-CN" dirty="0"/>
              <a:t>1</a:t>
            </a:r>
            <a:r>
              <a:rPr lang="zh-CN" altLang="en-US" dirty="0"/>
              <a:t>号海盗提出一个金币的分配方案，比如说，他说，</a:t>
            </a:r>
            <a:r>
              <a:rPr lang="en-US" altLang="zh-CN" dirty="0"/>
              <a:t>5</a:t>
            </a:r>
            <a:r>
              <a:rPr lang="zh-CN" altLang="en-US" dirty="0"/>
              <a:t>个人，每个人</a:t>
            </a:r>
            <a:r>
              <a:rPr lang="en-US" altLang="zh-CN" dirty="0"/>
              <a:t>20</a:t>
            </a:r>
            <a:r>
              <a:rPr lang="zh-CN" altLang="en-US" dirty="0"/>
              <a:t>枚金币，好，这算一种分配方案。</a:t>
            </a:r>
            <a:endParaRPr lang="en-US" altLang="zh-CN" dirty="0"/>
          </a:p>
          <a:p>
            <a:r>
              <a:rPr lang="zh-CN" altLang="en-US" dirty="0"/>
              <a:t>这个时候，</a:t>
            </a:r>
            <a:r>
              <a:rPr lang="en-US" altLang="zh-CN" dirty="0"/>
              <a:t>5</a:t>
            </a:r>
            <a:r>
              <a:rPr lang="zh-CN" altLang="en-US" dirty="0"/>
              <a:t>个海盗投票，包括</a:t>
            </a:r>
            <a:r>
              <a:rPr lang="en-US" altLang="zh-CN" dirty="0"/>
              <a:t>1</a:t>
            </a:r>
            <a:r>
              <a:rPr lang="zh-CN" altLang="en-US" dirty="0"/>
              <a:t>号自己，如果赞成的人数</a:t>
            </a:r>
            <a:r>
              <a:rPr lang="zh-CN" altLang="en-US" dirty="0">
                <a:solidFill>
                  <a:srgbClr val="FF0000"/>
                </a:solidFill>
              </a:rPr>
              <a:t>超过一半</a:t>
            </a:r>
            <a:r>
              <a:rPr lang="zh-CN" altLang="en-US" dirty="0"/>
              <a:t>，那么这个方案就通过，就按照这个方案分配。如果不能通过，那么</a:t>
            </a:r>
            <a:r>
              <a:rPr lang="en-US" altLang="zh-CN" dirty="0"/>
              <a:t>1</a:t>
            </a:r>
            <a:r>
              <a:rPr lang="zh-CN" altLang="en-US" dirty="0"/>
              <a:t>号海盗会被扔到海里，由</a:t>
            </a:r>
            <a:r>
              <a:rPr lang="en-US" altLang="zh-CN" dirty="0"/>
              <a:t>2</a:t>
            </a:r>
            <a:r>
              <a:rPr lang="zh-CN" altLang="en-US" dirty="0"/>
              <a:t>号海盗提方案。到</a:t>
            </a:r>
            <a:r>
              <a:rPr lang="en-US" altLang="zh-CN" dirty="0"/>
              <a:t>2</a:t>
            </a:r>
            <a:r>
              <a:rPr lang="zh-CN" altLang="en-US" dirty="0"/>
              <a:t>号的时候，他需要超过</a:t>
            </a:r>
            <a:r>
              <a:rPr lang="en-US" altLang="zh-CN" dirty="0"/>
              <a:t>4</a:t>
            </a:r>
            <a:r>
              <a:rPr lang="zh-CN" altLang="en-US" dirty="0"/>
              <a:t>个人的一半，也就是</a:t>
            </a:r>
            <a:r>
              <a:rPr lang="en-US" altLang="zh-CN" dirty="0"/>
              <a:t>3</a:t>
            </a:r>
            <a:r>
              <a:rPr lang="zh-CN" altLang="en-US" dirty="0"/>
              <a:t>个人投票赞成，才能通过，否则也被扔海里，以此类推。</a:t>
            </a:r>
            <a:endParaRPr lang="en-US" altLang="zh-CN" dirty="0"/>
          </a:p>
          <a:p>
            <a:r>
              <a:rPr lang="zh-CN" altLang="en-US" dirty="0"/>
              <a:t>每个海盗都是</a:t>
            </a:r>
            <a:r>
              <a:rPr lang="zh-CN" altLang="en-US" dirty="0">
                <a:solidFill>
                  <a:srgbClr val="FF0000"/>
                </a:solidFill>
              </a:rPr>
              <a:t>绝对理智</a:t>
            </a:r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>
                <a:solidFill>
                  <a:srgbClr val="FF0000"/>
                </a:solidFill>
              </a:rPr>
              <a:t>绝对聪明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问题是：在这个规则下，</a:t>
            </a:r>
            <a:r>
              <a:rPr lang="en-US" altLang="zh-CN" dirty="0"/>
              <a:t>1</a:t>
            </a:r>
            <a:r>
              <a:rPr lang="zh-CN" altLang="en-US" dirty="0"/>
              <a:t>号海盗提出一个什么样的方案，能让自己的利益最大化呢？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5216394"/>
      </p:ext>
    </p:extLst>
  </p:cSld>
  <p:clrMapOvr>
    <a:masterClrMapping/>
  </p:clrMapOvr>
  <p:transition spd="slow">
    <p:push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52184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番外篇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海盗分金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8831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动态规划</a:t>
            </a:r>
            <a:r>
              <a:rPr lang="en-US" altLang="zh-CN" dirty="0"/>
              <a:t>---1</a:t>
            </a:r>
            <a:r>
              <a:rPr lang="zh-CN" altLang="en-US" dirty="0"/>
              <a:t>个人 </a:t>
            </a:r>
            <a:r>
              <a:rPr lang="en-US" altLang="zh-CN" dirty="0"/>
              <a:t>5</a:t>
            </a:r>
            <a:r>
              <a:rPr lang="zh-CN" altLang="en-US" dirty="0"/>
              <a:t>号全拿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个人</a:t>
            </a:r>
            <a:r>
              <a:rPr lang="en-US" altLang="zh-CN" dirty="0"/>
              <a:t>---5</a:t>
            </a:r>
            <a:r>
              <a:rPr lang="zh-CN" altLang="en-US" dirty="0"/>
              <a:t>号一定反对</a:t>
            </a:r>
            <a:r>
              <a:rPr lang="en-US" altLang="zh-CN" dirty="0"/>
              <a:t>--4</a:t>
            </a:r>
            <a:r>
              <a:rPr lang="zh-CN" altLang="en-US" dirty="0"/>
              <a:t>号必死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个人</a:t>
            </a:r>
            <a:r>
              <a:rPr lang="en-US" altLang="zh-CN" dirty="0"/>
              <a:t>---4</a:t>
            </a:r>
            <a:r>
              <a:rPr lang="zh-CN" altLang="en-US" dirty="0"/>
              <a:t>号一定支持</a:t>
            </a:r>
            <a:r>
              <a:rPr lang="en-US" altLang="zh-CN" dirty="0"/>
              <a:t>3</a:t>
            </a:r>
            <a:r>
              <a:rPr lang="zh-CN" altLang="en-US" dirty="0"/>
              <a:t>号</a:t>
            </a:r>
            <a:r>
              <a:rPr lang="en-US" altLang="zh-CN" dirty="0"/>
              <a:t>(100-0-0)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个人</a:t>
            </a:r>
            <a:r>
              <a:rPr lang="en-US" altLang="zh-CN" dirty="0"/>
              <a:t>---3</a:t>
            </a:r>
            <a:r>
              <a:rPr lang="zh-CN" altLang="en-US" dirty="0"/>
              <a:t>号一定反对，     </a:t>
            </a:r>
            <a:r>
              <a:rPr lang="en-US" altLang="zh-CN" dirty="0"/>
              <a:t>98-0-1-1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个人</a:t>
            </a:r>
            <a:r>
              <a:rPr lang="en-US" altLang="zh-CN" dirty="0"/>
              <a:t>---4</a:t>
            </a:r>
            <a:r>
              <a:rPr lang="zh-CN" altLang="en-US" dirty="0"/>
              <a:t>号一定反对，</a:t>
            </a:r>
            <a:r>
              <a:rPr lang="en-US" altLang="zh-CN" dirty="0"/>
              <a:t>97-  0-1-2-0    </a:t>
            </a:r>
          </a:p>
          <a:p>
            <a:r>
              <a:rPr lang="en-US" altLang="zh-CN" dirty="0"/>
              <a:t>                                    97-  0-1-0-2 </a:t>
            </a:r>
          </a:p>
          <a:p>
            <a:endParaRPr lang="en-US" altLang="zh-CN" dirty="0"/>
          </a:p>
          <a:p>
            <a:r>
              <a:rPr lang="zh-CN" altLang="en-US" dirty="0"/>
              <a:t>风险越大 收益越大</a:t>
            </a:r>
            <a:r>
              <a:rPr lang="en-US" altLang="zh-CN" dirty="0"/>
              <a:t>-----</a:t>
            </a:r>
            <a:r>
              <a:rPr lang="zh-CN" altLang="en-US" dirty="0"/>
              <a:t>看似安全其实平庸，主动权最重要</a:t>
            </a:r>
            <a:r>
              <a:rPr lang="en-US" altLang="zh-CN" dirty="0"/>
              <a:t>---</a:t>
            </a:r>
            <a:r>
              <a:rPr lang="zh-CN" altLang="en-US" dirty="0"/>
              <a:t>领导要跟隔一层打的火热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8870183"/>
      </p:ext>
    </p:extLst>
  </p:cSld>
  <p:clrMapOvr>
    <a:masterClrMapping/>
  </p:clrMapOvr>
  <p:transition spd="slow">
    <p:push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76710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番外篇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海盗分金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8831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达到或者超出一半儿，方案就可以通过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动态规划</a:t>
            </a:r>
            <a:r>
              <a:rPr lang="en-US" altLang="zh-CN" dirty="0"/>
              <a:t>---1</a:t>
            </a:r>
            <a:r>
              <a:rPr lang="zh-CN" altLang="en-US" dirty="0"/>
              <a:t>个人 </a:t>
            </a:r>
            <a:r>
              <a:rPr lang="en-US" altLang="zh-CN" dirty="0"/>
              <a:t>5</a:t>
            </a:r>
            <a:r>
              <a:rPr lang="zh-CN" altLang="en-US" dirty="0"/>
              <a:t>号全拿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个人</a:t>
            </a:r>
            <a:r>
              <a:rPr lang="en-US" altLang="zh-CN" dirty="0"/>
              <a:t>---5</a:t>
            </a:r>
            <a:r>
              <a:rPr lang="zh-CN" altLang="en-US" dirty="0"/>
              <a:t>号一定反对</a:t>
            </a:r>
            <a:r>
              <a:rPr lang="en-US" altLang="zh-CN" dirty="0"/>
              <a:t>--4</a:t>
            </a:r>
            <a:r>
              <a:rPr lang="zh-CN" altLang="en-US" dirty="0"/>
              <a:t>号一定全拿</a:t>
            </a:r>
            <a:r>
              <a:rPr lang="en-US" altLang="zh-CN" dirty="0"/>
              <a:t>(100-0)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个人</a:t>
            </a:r>
            <a:r>
              <a:rPr lang="en-US" altLang="zh-CN" dirty="0"/>
              <a:t>---4</a:t>
            </a:r>
            <a:r>
              <a:rPr lang="zh-CN" altLang="en-US" dirty="0"/>
              <a:t>号一定反对</a:t>
            </a:r>
            <a:r>
              <a:rPr lang="en-US" altLang="zh-CN" dirty="0"/>
              <a:t>3</a:t>
            </a:r>
            <a:r>
              <a:rPr lang="zh-CN" altLang="en-US" dirty="0"/>
              <a:t>号              </a:t>
            </a:r>
            <a:r>
              <a:rPr lang="en-US" altLang="zh-CN" dirty="0"/>
              <a:t>99-0-1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个人</a:t>
            </a:r>
            <a:r>
              <a:rPr lang="en-US" altLang="zh-CN" dirty="0"/>
              <a:t>---3</a:t>
            </a:r>
            <a:r>
              <a:rPr lang="zh-CN" altLang="en-US" dirty="0"/>
              <a:t>号一定反对</a:t>
            </a:r>
            <a:r>
              <a:rPr lang="en-US" altLang="zh-CN" dirty="0"/>
              <a:t>2</a:t>
            </a:r>
            <a:r>
              <a:rPr lang="zh-CN" altLang="en-US" dirty="0"/>
              <a:t>号，     </a:t>
            </a:r>
            <a:r>
              <a:rPr lang="en-US" altLang="zh-CN" dirty="0"/>
              <a:t>99 -  0-1-0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个人</a:t>
            </a:r>
            <a:r>
              <a:rPr lang="en-US" altLang="zh-CN" dirty="0"/>
              <a:t>---2</a:t>
            </a:r>
            <a:r>
              <a:rPr lang="zh-CN" altLang="en-US" dirty="0"/>
              <a:t>号一定反对</a:t>
            </a:r>
            <a:r>
              <a:rPr lang="en-US" altLang="zh-CN" dirty="0"/>
              <a:t>1</a:t>
            </a:r>
            <a:r>
              <a:rPr lang="zh-CN" altLang="en-US" dirty="0"/>
              <a:t>号    </a:t>
            </a:r>
            <a:r>
              <a:rPr lang="en-US" altLang="zh-CN" dirty="0"/>
              <a:t>98- 0 -  1- 0-1</a:t>
            </a:r>
          </a:p>
          <a:p>
            <a:endParaRPr lang="en-US" altLang="zh-CN" dirty="0"/>
          </a:p>
          <a:p>
            <a:r>
              <a:rPr lang="zh-CN" altLang="en-US" dirty="0"/>
              <a:t>如果是更多海盗呢？</a:t>
            </a:r>
            <a:r>
              <a:rPr lang="en-US" altLang="zh-CN" dirty="0"/>
              <a:t>10</a:t>
            </a:r>
            <a:r>
              <a:rPr lang="zh-CN" altLang="en-US" dirty="0"/>
              <a:t>个  </a:t>
            </a:r>
            <a:r>
              <a:rPr lang="en-US" altLang="zh-CN" dirty="0"/>
              <a:t>96-0-1-0-1-0-1-0-1-0</a:t>
            </a:r>
          </a:p>
          <a:p>
            <a:r>
              <a:rPr lang="en-US" altLang="zh-CN" dirty="0"/>
              <a:t>                                 11     95-0-1-0-1-0-1-0-1-0-1</a:t>
            </a:r>
          </a:p>
          <a:p>
            <a:r>
              <a:rPr lang="zh-CN" altLang="en-US" dirty="0"/>
              <a:t>所以规律就出来了</a:t>
            </a:r>
            <a:r>
              <a:rPr lang="en-US" altLang="zh-CN" dirty="0"/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42681132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二叉查找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就是先排序，再查找， 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元  猜个数字，猜对就给他  </a:t>
            </a:r>
            <a:r>
              <a:rPr lang="en-US" altLang="zh-CN" dirty="0"/>
              <a:t>50    25   37</a:t>
            </a:r>
          </a:p>
          <a:p>
            <a:endParaRPr lang="en-US" altLang="zh-CN" dirty="0"/>
          </a:p>
          <a:p>
            <a:r>
              <a:rPr lang="zh-CN" altLang="en-US" dirty="0"/>
              <a:t>迭代模式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递归模式</a:t>
            </a:r>
            <a:endParaRPr lang="en-US" altLang="zh-CN" dirty="0"/>
          </a:p>
          <a:p>
            <a:r>
              <a:rPr lang="zh-CN" altLang="en-US" dirty="0"/>
              <a:t>递归的效率比循环低，但是很</a:t>
            </a:r>
            <a:r>
              <a:rPr lang="en-US" altLang="zh-CN" dirty="0"/>
              <a:t>cool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08777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49299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练习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2—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基础算法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把三种基础排序改造成从大到小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顺序查找</a:t>
            </a:r>
            <a:r>
              <a:rPr lang="en-US" altLang="zh-CN" dirty="0"/>
              <a:t>-</a:t>
            </a:r>
            <a:r>
              <a:rPr lang="zh-CN" altLang="en-US" dirty="0"/>
              <a:t>自组织查找，改造成从尾部开始查找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二叉查找的集合里面，如果是倒序的，该如何改造，</a:t>
            </a:r>
            <a:endParaRPr lang="en-US" altLang="zh-CN" dirty="0"/>
          </a:p>
          <a:p>
            <a:r>
              <a:rPr lang="zh-CN" altLang="en-US" dirty="0"/>
              <a:t>如果集合是无序的 会发生什么情况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900848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链表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1" y="915635"/>
            <a:ext cx="349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单链接链表实现</a:t>
            </a:r>
            <a:endParaRPr lang="en-US" altLang="zh-CN" dirty="0"/>
          </a:p>
          <a:p>
            <a:r>
              <a:rPr lang="zh-CN" altLang="en-US" dirty="0"/>
              <a:t>在内存上不连续</a:t>
            </a:r>
            <a:endParaRPr lang="en-US" altLang="zh-CN" dirty="0"/>
          </a:p>
          <a:p>
            <a:r>
              <a:rPr lang="zh-CN" altLang="en-US" dirty="0"/>
              <a:t>可以从头遍历到尾巴</a:t>
            </a:r>
            <a:endParaRPr lang="en-US" altLang="zh-CN" dirty="0"/>
          </a:p>
          <a:p>
            <a:r>
              <a:rPr lang="zh-CN" altLang="en-US" dirty="0"/>
              <a:t>不能索引找，查询慢一些</a:t>
            </a:r>
            <a:endParaRPr lang="en-US" altLang="zh-CN" dirty="0"/>
          </a:p>
          <a:p>
            <a:r>
              <a:rPr lang="zh-CN" altLang="en-US" dirty="0"/>
              <a:t>增删快一些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2560CEE-DEDE-4D67-A979-914249A9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68" y="737843"/>
            <a:ext cx="4817116" cy="3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6756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双链表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2842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LinkedList</a:t>
            </a:r>
            <a:r>
              <a:rPr lang="zh-CN" altLang="en-US" dirty="0"/>
              <a:t>内置双链接链表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其实链表就是一个类，属性指向其他实例，然后串起来就是的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BEF81C4-1CAE-40BC-AEF9-4272676DE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40" y="811328"/>
            <a:ext cx="5277109" cy="34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899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循环链表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34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头尾连起来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EBA6AD2-C40E-4CA2-9439-E7138E89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75" y="915635"/>
            <a:ext cx="4354319" cy="31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567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怎么学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8243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理解</a:t>
            </a:r>
            <a:endParaRPr lang="en-US" altLang="zh-CN" dirty="0"/>
          </a:p>
          <a:p>
            <a:r>
              <a:rPr lang="zh-CN" altLang="en-US" dirty="0"/>
              <a:t>写一遍</a:t>
            </a:r>
            <a:endParaRPr lang="en-US" altLang="zh-CN" dirty="0"/>
          </a:p>
          <a:p>
            <a:r>
              <a:rPr lang="zh-CN" altLang="en-US" dirty="0"/>
              <a:t>思考总结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源码解读</a:t>
            </a:r>
            <a:r>
              <a:rPr lang="en-US" altLang="zh-CN" dirty="0"/>
              <a:t>C#</a:t>
            </a:r>
            <a:r>
              <a:rPr lang="zh-CN" altLang="en-US" dirty="0"/>
              <a:t>数据结构</a:t>
            </a:r>
            <a:endParaRPr lang="en-US" altLang="zh-CN" dirty="0"/>
          </a:p>
          <a:p>
            <a:r>
              <a:rPr lang="zh-CN" altLang="en-US" dirty="0"/>
              <a:t>算法，能写写，锻炼动手能力，</a:t>
            </a:r>
            <a:endParaRPr lang="en-US" altLang="zh-CN" dirty="0"/>
          </a:p>
          <a:p>
            <a:r>
              <a:rPr lang="zh-CN" altLang="en-US" dirty="0"/>
              <a:t>不能写就解读，锻炼逻辑思维</a:t>
            </a:r>
          </a:p>
        </p:txBody>
      </p:sp>
    </p:spTree>
    <p:extLst>
      <p:ext uri="{BB962C8B-B14F-4D97-AF65-F5344CB8AC3E}">
        <p14:creationId xmlns:p14="http://schemas.microsoft.com/office/powerpoint/2010/main" val="304537473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链表实践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自定义简易链表完成</a:t>
            </a:r>
            <a:r>
              <a:rPr lang="en-US" altLang="zh-CN" dirty="0"/>
              <a:t>Stack    FILO</a:t>
            </a:r>
          </a:p>
          <a:p>
            <a:endParaRPr lang="en-US" altLang="zh-CN" dirty="0"/>
          </a:p>
          <a:p>
            <a:pPr marL="342900" indent="-342900">
              <a:buAutoNum type="arabicPlain"/>
            </a:pPr>
            <a:r>
              <a:rPr lang="zh-CN" altLang="en-US" dirty="0"/>
              <a:t>单链表即可</a:t>
            </a:r>
            <a:r>
              <a:rPr lang="en-US" altLang="zh-CN" dirty="0"/>
              <a:t>---Node---</a:t>
            </a:r>
            <a:r>
              <a:rPr lang="en-US" altLang="zh-CN" dirty="0" err="1"/>
              <a:t>NodeList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AutoNum type="arabicPlain"/>
            </a:pPr>
            <a:r>
              <a:rPr lang="en-US" altLang="zh-CN" dirty="0"/>
              <a:t>Stack</a:t>
            </a:r>
            <a:r>
              <a:rPr lang="zh-CN" altLang="en-US" dirty="0"/>
              <a:t>：</a:t>
            </a:r>
            <a:r>
              <a:rPr lang="en-US" altLang="zh-CN" dirty="0"/>
              <a:t>Push—Pop—Peek---Total</a:t>
            </a:r>
          </a:p>
          <a:p>
            <a:pPr marL="342900" indent="-342900">
              <a:buAutoNum type="arabicPlain"/>
            </a:pPr>
            <a:r>
              <a:rPr lang="en-US" altLang="zh-CN" dirty="0" err="1"/>
              <a:t>NodeList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7AF6691-FBC0-41D0-855A-FF562B4BA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20" y="639465"/>
            <a:ext cx="3939881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0041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97842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小练习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3-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链表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</a:t>
            </a:r>
            <a:r>
              <a:rPr lang="en-US" altLang="zh-CN" dirty="0"/>
              <a:t>Queue--</a:t>
            </a:r>
            <a:r>
              <a:rPr lang="zh-CN" altLang="en-US" dirty="0"/>
              <a:t>   </a:t>
            </a:r>
            <a:endParaRPr lang="en-US" altLang="zh-CN" dirty="0"/>
          </a:p>
          <a:p>
            <a:r>
              <a:rPr lang="zh-CN" altLang="en-US" dirty="0"/>
              <a:t>实现</a:t>
            </a:r>
            <a:r>
              <a:rPr lang="en-US" altLang="zh-CN" dirty="0"/>
              <a:t>Stack</a:t>
            </a:r>
          </a:p>
          <a:p>
            <a:endParaRPr lang="en-US" altLang="zh-CN" dirty="0"/>
          </a:p>
          <a:p>
            <a:r>
              <a:rPr lang="zh-CN" altLang="en-US" dirty="0"/>
              <a:t>点兵点将点到谁就是谁，</a:t>
            </a:r>
            <a:endParaRPr lang="en-US" altLang="zh-CN" dirty="0"/>
          </a:p>
          <a:p>
            <a:r>
              <a:rPr lang="en-US" altLang="zh-CN" dirty="0"/>
              <a:t>50</a:t>
            </a:r>
            <a:r>
              <a:rPr lang="zh-CN" altLang="en-US" dirty="0"/>
              <a:t>人谁是最后安全的 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49</a:t>
            </a:r>
          </a:p>
          <a:p>
            <a:r>
              <a:rPr lang="en-US" altLang="zh-CN" dirty="0"/>
              <a:t>100</a:t>
            </a:r>
            <a:r>
              <a:rPr lang="zh-CN" altLang="en-US" dirty="0"/>
              <a:t>人呢？  </a:t>
            </a:r>
            <a:endParaRPr lang="en-US" altLang="zh-CN" dirty="0"/>
          </a:p>
          <a:p>
            <a:r>
              <a:rPr lang="en-US" altLang="zh-CN" dirty="0"/>
              <a:t>1000</a:t>
            </a:r>
            <a:r>
              <a:rPr lang="zh-CN" altLang="en-US" dirty="0"/>
              <a:t>人呢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zh-CN" altLang="en-US" dirty="0"/>
              <a:t>应用较少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14476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3340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Hash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存储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843630"/>
            <a:ext cx="7091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key-value</a:t>
            </a:r>
          </a:p>
          <a:p>
            <a:r>
              <a:rPr lang="en-US" altLang="zh-CN" dirty="0"/>
              <a:t>Hash“</a:t>
            </a:r>
            <a:r>
              <a:rPr lang="zh-CN" altLang="zh-CN" dirty="0"/>
              <a:t>散列</a:t>
            </a:r>
            <a:r>
              <a:rPr lang="en-US" altLang="zh-CN" dirty="0"/>
              <a:t>”(</a:t>
            </a:r>
            <a:r>
              <a:rPr lang="zh-CN" altLang="zh-CN" dirty="0"/>
              <a:t>哈希</a:t>
            </a:r>
            <a:r>
              <a:rPr lang="en-US" altLang="zh-CN" dirty="0"/>
              <a:t>)</a:t>
            </a:r>
            <a:r>
              <a:rPr lang="zh-CN" altLang="zh-CN" dirty="0"/>
              <a:t>，把任意长度的输入</a:t>
            </a:r>
            <a:r>
              <a:rPr lang="en-US" altLang="zh-CN" dirty="0"/>
              <a:t>,</a:t>
            </a:r>
            <a:r>
              <a:rPr lang="zh-CN" altLang="zh-CN" dirty="0"/>
              <a:t>通过散列算法，变换成固定长度的输出，该输出就是散列值。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b="1" dirty="0"/>
              <a:t>哈希冲突：</a:t>
            </a:r>
            <a:r>
              <a:rPr lang="zh-CN" altLang="zh-CN" dirty="0"/>
              <a:t>使用一个下标范围比较大的数组来存储元素。可以设计一个函数（哈希函数），使得每个元素的关键字都与一个函数值（即数组下标）相对应，于是用这个数组单元来存储这个元素。哈希函数的目标是尽量减少冲突，但实际应用中冲突是无法避免的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双重散列法（</a:t>
            </a:r>
            <a:r>
              <a:rPr lang="en-US" altLang="zh-CN" dirty="0"/>
              <a:t>Double Hashing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628124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7027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Hashtable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线程安全</a:t>
            </a:r>
            <a:r>
              <a:rPr lang="en-US" altLang="zh-CN" dirty="0"/>
              <a:t>—</a:t>
            </a:r>
            <a:r>
              <a:rPr lang="zh-CN" altLang="en-US" dirty="0"/>
              <a:t>实现层支持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对象装箱拆箱</a:t>
            </a:r>
            <a:endParaRPr lang="en-US" altLang="zh-CN" dirty="0"/>
          </a:p>
          <a:p>
            <a:r>
              <a:rPr lang="zh-CN" altLang="en-US" dirty="0"/>
              <a:t>增删改查速度都快</a:t>
            </a:r>
            <a:r>
              <a:rPr lang="en-US" altLang="zh-CN" dirty="0"/>
              <a:t>—</a:t>
            </a:r>
            <a:r>
              <a:rPr lang="zh-CN" altLang="en-US" dirty="0"/>
              <a:t>空间换时间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相对数组和链接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662866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113848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字典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Dictionary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637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泛型</a:t>
            </a:r>
            <a:r>
              <a:rPr lang="en-US" altLang="zh-CN" dirty="0"/>
              <a:t>Key-Value</a:t>
            </a:r>
            <a:r>
              <a:rPr lang="zh-CN" altLang="en-US" dirty="0"/>
              <a:t>集合</a:t>
            </a:r>
            <a:endParaRPr lang="en-US" altLang="zh-CN" dirty="0"/>
          </a:p>
          <a:p>
            <a:r>
              <a:rPr lang="zh-CN" altLang="en-US" dirty="0"/>
              <a:t>增删查改，都很快；</a:t>
            </a:r>
            <a:endParaRPr lang="en-US" altLang="zh-CN" dirty="0"/>
          </a:p>
          <a:p>
            <a:r>
              <a:rPr lang="zh-CN" altLang="en-US" dirty="0"/>
              <a:t>有序的；</a:t>
            </a:r>
            <a:endParaRPr lang="en-US" altLang="zh-CN" dirty="0"/>
          </a:p>
          <a:p>
            <a:r>
              <a:rPr lang="zh-CN" altLang="en-US" dirty="0"/>
              <a:t>数组存储</a:t>
            </a:r>
            <a:r>
              <a:rPr lang="en-US" altLang="zh-CN" dirty="0"/>
              <a:t>Entry</a:t>
            </a:r>
            <a:r>
              <a:rPr lang="zh-CN" altLang="en-US" dirty="0"/>
              <a:t>数据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Why hash</a:t>
            </a:r>
            <a:r>
              <a:rPr lang="zh-CN" altLang="en-US" dirty="0"/>
              <a:t>？ 快速定位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754323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2485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SortDictionary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2914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排序字典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插入时找好位置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70788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6944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SortedList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排序的</a:t>
            </a:r>
            <a:r>
              <a:rPr lang="en-US" altLang="zh-CN" dirty="0"/>
              <a:t>key-value</a:t>
            </a:r>
            <a:r>
              <a:rPr lang="zh-CN" altLang="en-US" dirty="0"/>
              <a:t>数组，没有</a:t>
            </a:r>
            <a:r>
              <a:rPr lang="en-US" altLang="zh-CN" dirty="0"/>
              <a:t>hash</a:t>
            </a:r>
          </a:p>
          <a:p>
            <a:r>
              <a:rPr lang="zh-CN" altLang="en-US" dirty="0"/>
              <a:t>插入时排序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710725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集合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集合是特殊元素们的一种聚合，有两个最重要的属性</a:t>
            </a:r>
            <a:endParaRPr lang="en-US" altLang="zh-CN" dirty="0"/>
          </a:p>
          <a:p>
            <a:r>
              <a:rPr lang="en-US" altLang="zh-CN" dirty="0"/>
              <a:t>1    </a:t>
            </a:r>
            <a:r>
              <a:rPr lang="zh-CN" altLang="zh-CN" dirty="0"/>
              <a:t>集合成员都是无序的</a:t>
            </a:r>
            <a:endParaRPr lang="en-US" altLang="zh-CN" dirty="0"/>
          </a:p>
          <a:p>
            <a:pPr marL="342900" indent="-342900">
              <a:buAutoNum type="arabicPlain" startAt="2"/>
            </a:pPr>
            <a:r>
              <a:rPr lang="zh-CN" altLang="zh-CN" dirty="0"/>
              <a:t>集合的成员不会出现超过一次。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去重</a:t>
            </a:r>
            <a:endParaRPr lang="en-US" altLang="zh-CN" dirty="0"/>
          </a:p>
          <a:p>
            <a:r>
              <a:rPr lang="zh-CN" altLang="en-US" dirty="0"/>
              <a:t>交叉并补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投票</a:t>
            </a:r>
            <a:r>
              <a:rPr lang="en-US" altLang="zh-CN" dirty="0"/>
              <a:t>—</a:t>
            </a:r>
            <a:r>
              <a:rPr lang="zh-CN" altLang="en-US" dirty="0"/>
              <a:t>避免一个</a:t>
            </a:r>
            <a:r>
              <a:rPr lang="en-US" altLang="zh-CN" dirty="0" err="1"/>
              <a:t>ip</a:t>
            </a:r>
            <a:r>
              <a:rPr lang="zh-CN" altLang="en-US" dirty="0"/>
              <a:t>多次</a:t>
            </a:r>
            <a:endParaRPr lang="en-US" altLang="zh-CN" dirty="0"/>
          </a:p>
          <a:p>
            <a:r>
              <a:rPr lang="zh-CN" altLang="en-US" dirty="0"/>
              <a:t>无序可以做随机</a:t>
            </a:r>
            <a:endParaRPr lang="en-US" altLang="zh-CN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981186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84377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HashSet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实现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C#</a:t>
            </a:r>
            <a:r>
              <a:rPr lang="zh-CN" altLang="en-US" dirty="0"/>
              <a:t>用的是数组</a:t>
            </a:r>
            <a:r>
              <a:rPr lang="en-US" altLang="zh-CN" dirty="0"/>
              <a:t>+</a:t>
            </a:r>
            <a:r>
              <a:rPr lang="zh-CN" altLang="en-US" dirty="0"/>
              <a:t>数组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也可以用</a:t>
            </a:r>
            <a:r>
              <a:rPr lang="en-US" altLang="zh-CN" dirty="0" err="1"/>
              <a:t>hashtable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源码解读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1162649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树结构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4282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树是由边连接的一系列节点</a:t>
            </a:r>
            <a:r>
              <a:rPr lang="zh-CN" altLang="en-US" dirty="0"/>
              <a:t>，</a:t>
            </a:r>
            <a:r>
              <a:rPr lang="zh-CN" altLang="zh-CN" dirty="0"/>
              <a:t>一种非线性的数据结构，</a:t>
            </a:r>
            <a:r>
              <a:rPr lang="zh-CN" altLang="en-US" dirty="0"/>
              <a:t>可以</a:t>
            </a:r>
            <a:r>
              <a:rPr lang="zh-CN" altLang="zh-CN" dirty="0"/>
              <a:t>把数据按照等级模式存储起来。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根节点</a:t>
            </a:r>
            <a:endParaRPr lang="en-US" altLang="zh-CN" dirty="0"/>
          </a:p>
          <a:p>
            <a:r>
              <a:rPr lang="zh-CN" altLang="en-US" dirty="0"/>
              <a:t>父节点</a:t>
            </a:r>
            <a:endParaRPr lang="en-US" altLang="zh-CN" dirty="0"/>
          </a:p>
          <a:p>
            <a:r>
              <a:rPr lang="zh-CN" altLang="en-US" dirty="0"/>
              <a:t>子节点</a:t>
            </a:r>
            <a:endParaRPr lang="en-US" altLang="zh-CN" dirty="0"/>
          </a:p>
          <a:p>
            <a:r>
              <a:rPr lang="zh-CN" altLang="en-US" dirty="0"/>
              <a:t>叶节点</a:t>
            </a:r>
            <a:endParaRPr lang="en-US" altLang="zh-CN" dirty="0"/>
          </a:p>
        </p:txBody>
      </p:sp>
      <p:pic>
        <p:nvPicPr>
          <p:cNvPr id="4098" name="Picture 2" descr="树">
            <a:extLst>
              <a:ext uri="{FF2B5EF4-FFF2-40B4-BE49-F238E27FC236}">
                <a16:creationId xmlns:a16="http://schemas.microsoft.com/office/drawing/2014/main" xmlns="" id="{D169656E-7534-49EB-AAD1-875500C0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617" y="915635"/>
            <a:ext cx="4712671" cy="278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927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80021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数组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1059645"/>
            <a:ext cx="5146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Array:</a:t>
            </a:r>
            <a:r>
              <a:rPr lang="zh-CN" altLang="en-US" dirty="0"/>
              <a:t>连续的</a:t>
            </a:r>
            <a:r>
              <a:rPr lang="en-US" altLang="zh-CN" dirty="0"/>
              <a:t>(</a:t>
            </a:r>
            <a:r>
              <a:rPr lang="zh-CN" altLang="en-US" dirty="0"/>
              <a:t>节约空间，查找也快，增删慢</a:t>
            </a:r>
            <a:r>
              <a:rPr lang="en-US" altLang="zh-CN" dirty="0"/>
              <a:t>) </a:t>
            </a:r>
            <a:r>
              <a:rPr lang="zh-CN" altLang="en-US" dirty="0"/>
              <a:t>定长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多维数组</a:t>
            </a:r>
            <a:r>
              <a:rPr lang="en-US" altLang="zh-CN" dirty="0"/>
              <a:t>(</a:t>
            </a:r>
            <a:r>
              <a:rPr lang="zh-CN" altLang="en-US" dirty="0"/>
              <a:t>矩阵数组，图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锯齿数组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09B98B7-190D-4BBA-8FCD-E7C695D5A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10" y="771625"/>
            <a:ext cx="1325995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9510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二叉树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每个节点最多拥有不超过两个子节点的树定义为二叉树。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完全二叉树：</a:t>
            </a:r>
            <a:r>
              <a:rPr lang="zh-CN" altLang="en-US" dirty="0"/>
              <a:t> 若二叉树中最多只有最下面两层结点的度小于 </a:t>
            </a:r>
            <a:r>
              <a:rPr lang="en-US" altLang="zh-CN" dirty="0"/>
              <a:t>2 </a:t>
            </a:r>
            <a:r>
              <a:rPr lang="zh-CN" altLang="en-US" dirty="0"/>
              <a:t>，并且最下面一层的结点（叶子结点）都依次排列在该层最左边的位置上，具有这样结构特点的树结构称为完全二叉树。</a:t>
            </a:r>
            <a:endParaRPr lang="en-US" altLang="zh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B5520113-92F7-4E17-B745-B2423D61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25" y="2395446"/>
            <a:ext cx="7488520" cy="190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5099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83923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二叉查找树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(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排序树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76707" y="877212"/>
            <a:ext cx="4743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</a:t>
            </a:r>
            <a:r>
              <a:rPr lang="zh-CN" altLang="en-US" dirty="0"/>
              <a:t>若它的左子树不为空，则左子树上的所有结点的值均小于根结点的值</a:t>
            </a:r>
          </a:p>
          <a:p>
            <a:r>
              <a:rPr lang="en-US" altLang="zh-CN" dirty="0"/>
              <a:t>2  </a:t>
            </a:r>
            <a:r>
              <a:rPr lang="zh-CN" altLang="en-US" dirty="0"/>
              <a:t>若它的右子树不为空，则右子树上的所有结点的值均大于根节点的值</a:t>
            </a:r>
          </a:p>
          <a:p>
            <a:r>
              <a:rPr lang="en-US" altLang="zh-CN" dirty="0"/>
              <a:t>3  </a:t>
            </a:r>
            <a:r>
              <a:rPr lang="zh-CN" altLang="en-US" dirty="0"/>
              <a:t>二叉排序树的左右子树也都是二叉排序树</a:t>
            </a:r>
          </a:p>
        </p:txBody>
      </p:sp>
      <p:pic>
        <p:nvPicPr>
          <p:cNvPr id="7172" name="Picture 4" descr="在这里插入图片描述">
            <a:extLst>
              <a:ext uri="{FF2B5EF4-FFF2-40B4-BE49-F238E27FC236}">
                <a16:creationId xmlns:a16="http://schemas.microsoft.com/office/drawing/2014/main" xmlns="" id="{894163CF-63D3-4FFB-9FE5-2339AEB7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70" y="1275660"/>
            <a:ext cx="3310075" cy="29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3329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7027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C#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构建树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数据结构就是为了提升效率，降低思考难度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组合模式，</a:t>
            </a:r>
            <a:r>
              <a:rPr lang="en-US" altLang="zh-CN" dirty="0" err="1"/>
              <a:t>CustomTreeNode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对多：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对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排序树：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891810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43047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二叉查找树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遍历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中序遍历</a:t>
            </a:r>
            <a:r>
              <a:rPr lang="en-US" altLang="zh-CN" dirty="0"/>
              <a:t>(Sequential traversal)</a:t>
            </a:r>
            <a:r>
              <a:rPr lang="zh-CN" altLang="en-US" dirty="0"/>
              <a:t>：从小到大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先序遍历</a:t>
            </a:r>
            <a:r>
              <a:rPr lang="en-US" altLang="zh-CN" dirty="0"/>
              <a:t>(</a:t>
            </a:r>
            <a:r>
              <a:rPr lang="en-US" altLang="zh-CN" dirty="0" err="1"/>
              <a:t>PreTraversal</a:t>
            </a:r>
            <a:r>
              <a:rPr lang="en-US" altLang="zh-CN" dirty="0"/>
              <a:t>)</a:t>
            </a:r>
            <a:r>
              <a:rPr lang="zh-CN" altLang="en-US" dirty="0"/>
              <a:t>：自身在前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后序遍历</a:t>
            </a:r>
            <a:r>
              <a:rPr lang="en-US" altLang="zh-CN" dirty="0"/>
              <a:t>(</a:t>
            </a:r>
            <a:r>
              <a:rPr lang="en-US" altLang="zh-CN" dirty="0" err="1"/>
              <a:t>PostTraversal</a:t>
            </a:r>
            <a:r>
              <a:rPr lang="en-US" altLang="zh-CN" dirty="0"/>
              <a:t>)</a:t>
            </a:r>
            <a:r>
              <a:rPr lang="zh-CN" altLang="en-US" dirty="0"/>
              <a:t>：自身再后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589332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43047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二叉查找树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查找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4498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Min()</a:t>
            </a:r>
          </a:p>
          <a:p>
            <a:endParaRPr lang="en-US" altLang="zh-CN" dirty="0"/>
          </a:p>
          <a:p>
            <a:r>
              <a:rPr lang="en-US" altLang="zh-CN" dirty="0"/>
              <a:t>Max()</a:t>
            </a:r>
          </a:p>
          <a:p>
            <a:endParaRPr lang="en-US" altLang="zh-CN" dirty="0"/>
          </a:p>
          <a:p>
            <a:r>
              <a:rPr lang="en-US" altLang="zh-CN" dirty="0"/>
              <a:t>Find(value)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封装数据结构，就是为了操作的高效</a:t>
            </a:r>
            <a:endParaRPr lang="en-US" altLang="zh-CN" dirty="0"/>
          </a:p>
        </p:txBody>
      </p:sp>
      <p:pic>
        <p:nvPicPr>
          <p:cNvPr id="6" name="Picture 4" descr="在这里插入图片描述">
            <a:extLst>
              <a:ext uri="{FF2B5EF4-FFF2-40B4-BE49-F238E27FC236}">
                <a16:creationId xmlns:a16="http://schemas.microsoft.com/office/drawing/2014/main" xmlns="" id="{9F237A9C-C302-4DEC-A618-548B2C6CA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40" y="639465"/>
            <a:ext cx="3310075" cy="29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61128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27658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小练习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4-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二叉树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随机生成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GUID</a:t>
            </a:r>
            <a:r>
              <a:rPr lang="zh-CN" altLang="en-US" dirty="0"/>
              <a:t>，找出其中的数字和字母</a:t>
            </a:r>
            <a:r>
              <a:rPr lang="en-US" altLang="zh-CN" dirty="0"/>
              <a:t>(</a:t>
            </a:r>
            <a:r>
              <a:rPr lang="zh-CN" altLang="en-US" dirty="0"/>
              <a:t>从</a:t>
            </a:r>
            <a:r>
              <a:rPr lang="en-US" altLang="zh-CN" dirty="0"/>
              <a:t>10</a:t>
            </a:r>
            <a:r>
              <a:rPr lang="zh-CN" altLang="en-US" dirty="0"/>
              <a:t>开始算</a:t>
            </a:r>
            <a:r>
              <a:rPr lang="en-US" altLang="zh-CN" dirty="0"/>
              <a:t>)</a:t>
            </a:r>
            <a:r>
              <a:rPr lang="zh-CN" altLang="en-US" dirty="0"/>
              <a:t>保存到二叉查找树，</a:t>
            </a:r>
            <a:endParaRPr lang="en-US" altLang="zh-CN" dirty="0"/>
          </a:p>
          <a:p>
            <a:r>
              <a:rPr lang="zh-CN" altLang="en-US" dirty="0"/>
              <a:t>并统计出现的次数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计算公式解析：</a:t>
            </a:r>
            <a:r>
              <a:rPr lang="en-US" altLang="zh-CN" dirty="0"/>
              <a:t>3*4+5-6*2/2*3</a:t>
            </a:r>
            <a:r>
              <a:rPr lang="zh-CN" altLang="en-US" dirty="0"/>
              <a:t>，没有括号</a:t>
            </a:r>
            <a:endParaRPr lang="en-US" altLang="zh-CN" dirty="0"/>
          </a:p>
          <a:p>
            <a:r>
              <a:rPr lang="zh-CN" altLang="en-US" dirty="0"/>
              <a:t>转化到二叉树结构去，并基于二叉树完成计算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二叉树的边数和节点数有什么关系，提供一个获取边数的方法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980891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335380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时间复杂度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空间复杂度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5866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数据结构和算法本身解决的是“快”和“省”的问题    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如何让代码运行更快</a:t>
            </a:r>
            <a:r>
              <a:rPr lang="en-US" altLang="zh-CN" dirty="0"/>
              <a:t>----</a:t>
            </a:r>
            <a:r>
              <a:rPr lang="zh-CN" altLang="en-US" dirty="0"/>
              <a:t>时间复杂度</a:t>
            </a:r>
            <a:endParaRPr lang="en-US" altLang="zh-CN" dirty="0"/>
          </a:p>
          <a:p>
            <a:r>
              <a:rPr lang="zh-CN" altLang="en-US" dirty="0"/>
              <a:t>如何让代码更省存储空间</a:t>
            </a:r>
            <a:r>
              <a:rPr lang="en-US" altLang="zh-CN" dirty="0"/>
              <a:t>----</a:t>
            </a:r>
            <a:r>
              <a:rPr lang="zh-CN" altLang="en-US" dirty="0"/>
              <a:t>空间复杂度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事后统计法，很准确，但是没有类比性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5683705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33910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时间复杂度理解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所有代码的执行时间 </a:t>
            </a:r>
            <a:r>
              <a:rPr lang="en-US" altLang="zh-CN" dirty="0"/>
              <a:t>T(n) </a:t>
            </a:r>
            <a:r>
              <a:rPr lang="zh-CN" altLang="en-US" dirty="0"/>
              <a:t>与每行代码的执行次数 </a:t>
            </a:r>
            <a:r>
              <a:rPr lang="en-US" altLang="zh-CN" dirty="0"/>
              <a:t>n </a:t>
            </a:r>
            <a:r>
              <a:rPr lang="zh-CN" altLang="en-US" dirty="0"/>
              <a:t>成正比</a:t>
            </a:r>
            <a:endParaRPr lang="pt-BR" altLang="zh-CN" dirty="0"/>
          </a:p>
          <a:p>
            <a:r>
              <a:rPr lang="pt-BR" altLang="zh-CN" dirty="0"/>
              <a:t>T(n) = O((f(n))</a:t>
            </a:r>
          </a:p>
          <a:p>
            <a:endParaRPr lang="pt-BR" altLang="zh-CN" dirty="0"/>
          </a:p>
          <a:p>
            <a:r>
              <a:rPr lang="en-US" altLang="zh-CN" dirty="0"/>
              <a:t>T(n) </a:t>
            </a:r>
            <a:r>
              <a:rPr lang="zh-CN" altLang="en-US" dirty="0"/>
              <a:t>表示代码执行的时间；</a:t>
            </a:r>
            <a:endParaRPr lang="en-US" altLang="zh-CN" dirty="0"/>
          </a:p>
          <a:p>
            <a:r>
              <a:rPr lang="en-US" altLang="zh-CN" dirty="0"/>
              <a:t>n </a:t>
            </a:r>
            <a:r>
              <a:rPr lang="zh-CN" altLang="en-US" dirty="0"/>
              <a:t>表示数据规模的大小；</a:t>
            </a:r>
            <a:endParaRPr lang="en-US" altLang="zh-CN" dirty="0"/>
          </a:p>
          <a:p>
            <a:r>
              <a:rPr lang="en-US" altLang="zh-CN" dirty="0"/>
              <a:t>f(n) </a:t>
            </a:r>
            <a:r>
              <a:rPr lang="zh-CN" altLang="en-US" dirty="0"/>
              <a:t>表示每行代码执行的次数总和。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</a:t>
            </a:r>
            <a:r>
              <a:rPr lang="en-US" altLang="zh-CN" dirty="0"/>
              <a:t>O</a:t>
            </a:r>
            <a:r>
              <a:rPr lang="zh-CN" altLang="en-US" dirty="0"/>
              <a:t>描述的是算法的运行时间和输入数据之间的关系</a:t>
            </a:r>
            <a:endParaRPr lang="en-US" altLang="zh-CN" dirty="0"/>
          </a:p>
          <a:p>
            <a:r>
              <a:rPr lang="zh-CN" altLang="en-US" dirty="0"/>
              <a:t>不是为了算出是多少时间</a:t>
            </a:r>
          </a:p>
        </p:txBody>
      </p:sp>
    </p:spTree>
    <p:extLst>
      <p:ext uri="{BB962C8B-B14F-4D97-AF65-F5344CB8AC3E}">
        <p14:creationId xmlns:p14="http://schemas.microsoft.com/office/powerpoint/2010/main" val="270378511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19964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大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O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表示法推导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8027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就是考量的复杂度都是以大数据为标准</a:t>
            </a:r>
            <a:r>
              <a:rPr lang="en-US" altLang="zh-CN" dirty="0"/>
              <a:t>---</a:t>
            </a:r>
            <a:endParaRPr lang="pt-BR" altLang="zh-CN" dirty="0"/>
          </a:p>
          <a:p>
            <a:endParaRPr lang="en-US" altLang="zh-CN" dirty="0"/>
          </a:p>
          <a:p>
            <a:r>
              <a:rPr lang="pt-BR" altLang="zh-CN" dirty="0"/>
              <a:t>T(n) = (2n+2) -&gt; T(n) = O(2n+2) -&gt; T(n) = O(n) </a:t>
            </a:r>
          </a:p>
          <a:p>
            <a:r>
              <a:rPr lang="pt-BR" altLang="zh-CN" dirty="0"/>
              <a:t>2</a:t>
            </a:r>
            <a:r>
              <a:rPr lang="zh-CN" altLang="en-US" dirty="0"/>
              <a:t>是常量，是没有意义的</a:t>
            </a:r>
            <a:r>
              <a:rPr lang="en-US" altLang="zh-CN" dirty="0"/>
              <a:t>-----</a:t>
            </a:r>
            <a:r>
              <a:rPr lang="zh-CN" altLang="en-US" dirty="0"/>
              <a:t>倍数</a:t>
            </a:r>
            <a:r>
              <a:rPr lang="en-US" altLang="zh-CN" dirty="0"/>
              <a:t>2</a:t>
            </a:r>
            <a:r>
              <a:rPr lang="zh-CN" altLang="en-US" dirty="0"/>
              <a:t>也没有意义，要的是时间和</a:t>
            </a:r>
            <a:r>
              <a:rPr lang="en-US" altLang="zh-CN" dirty="0"/>
              <a:t>N</a:t>
            </a:r>
            <a:r>
              <a:rPr lang="zh-CN" altLang="en-US" dirty="0"/>
              <a:t>的关系</a:t>
            </a:r>
            <a:endParaRPr lang="pt-BR" altLang="zh-CN" dirty="0"/>
          </a:p>
          <a:p>
            <a:endParaRPr lang="pt-BR" altLang="zh-CN" dirty="0"/>
          </a:p>
          <a:p>
            <a:r>
              <a:rPr lang="pt-BR" altLang="zh-CN" dirty="0"/>
              <a:t>T(n) = (2*n</a:t>
            </a:r>
            <a:r>
              <a:rPr lang="en-US" altLang="zh-CN" dirty="0"/>
              <a:t> ^ </a:t>
            </a:r>
            <a:r>
              <a:rPr lang="pt-BR" altLang="zh-CN" dirty="0"/>
              <a:t>2+2n+3) =&gt; T(n) = O(2*n</a:t>
            </a:r>
            <a:r>
              <a:rPr lang="en-US" altLang="zh-CN" dirty="0"/>
              <a:t>^</a:t>
            </a:r>
            <a:r>
              <a:rPr lang="pt-BR" altLang="zh-CN" dirty="0"/>
              <a:t>2+2n+3) -&gt; T(n) = O(n</a:t>
            </a:r>
            <a:r>
              <a:rPr lang="en-US" altLang="zh-CN" dirty="0"/>
              <a:t> ^ </a:t>
            </a:r>
            <a:r>
              <a:rPr lang="pt-BR" altLang="zh-CN" dirty="0"/>
              <a:t>2)</a:t>
            </a:r>
          </a:p>
          <a:p>
            <a:r>
              <a:rPr lang="pt-BR" altLang="zh-CN" dirty="0"/>
              <a:t>2*n</a:t>
            </a:r>
            <a:r>
              <a:rPr lang="en-US" altLang="zh-CN" dirty="0"/>
              <a:t>*n</a:t>
            </a:r>
            <a:r>
              <a:rPr lang="pt-BR" altLang="zh-CN" dirty="0"/>
              <a:t>+2n=2n(n+1)= 2n*n=n*n</a:t>
            </a:r>
          </a:p>
          <a:p>
            <a:endParaRPr lang="pt-BR" altLang="zh-CN" dirty="0"/>
          </a:p>
          <a:p>
            <a:r>
              <a:rPr lang="pt-BR" altLang="zh-CN" dirty="0"/>
              <a:t>T(n) = (L</a:t>
            </a:r>
            <a:r>
              <a:rPr lang="en-US" altLang="zh-CN" dirty="0" err="1"/>
              <a:t>og</a:t>
            </a:r>
            <a:r>
              <a:rPr lang="pt-BR" altLang="zh-CN" dirty="0"/>
              <a:t>2n</a:t>
            </a:r>
            <a:r>
              <a:rPr lang="en-US" altLang="zh-CN" dirty="0"/>
              <a:t> </a:t>
            </a:r>
            <a:r>
              <a:rPr lang="pt-BR" altLang="zh-CN" dirty="0"/>
              <a:t>+1) =&gt; T(n) = O(L</a:t>
            </a:r>
            <a:r>
              <a:rPr lang="en-US" altLang="zh-CN" dirty="0" err="1"/>
              <a:t>og</a:t>
            </a:r>
            <a:r>
              <a:rPr lang="pt-BR" altLang="zh-CN" dirty="0"/>
              <a:t>2n</a:t>
            </a:r>
            <a:r>
              <a:rPr lang="en-US" altLang="zh-CN" dirty="0"/>
              <a:t> </a:t>
            </a:r>
            <a:r>
              <a:rPr lang="pt-BR" altLang="zh-CN" dirty="0"/>
              <a:t>+1) -&gt; T(n) = O(L</a:t>
            </a:r>
            <a:r>
              <a:rPr lang="en-US" altLang="zh-CN" dirty="0" err="1"/>
              <a:t>og</a:t>
            </a:r>
            <a:r>
              <a:rPr lang="pt-BR" altLang="zh-CN" dirty="0"/>
              <a:t>2n) = O(L</a:t>
            </a:r>
            <a:r>
              <a:rPr lang="en-US" altLang="zh-CN" dirty="0" err="1"/>
              <a:t>og</a:t>
            </a:r>
            <a:r>
              <a:rPr lang="pt-BR" altLang="zh-CN" dirty="0"/>
              <a:t>n)</a:t>
            </a:r>
          </a:p>
          <a:p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146075904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95465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时间复杂度分析方法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8027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zh-CN" dirty="0"/>
              <a:t>只关注循环执行次数最多的的一段代码</a:t>
            </a:r>
          </a:p>
          <a:p>
            <a:r>
              <a:rPr lang="en-US" altLang="zh-CN" dirty="0"/>
              <a:t>2 </a:t>
            </a:r>
            <a:r>
              <a:rPr lang="zh-CN" altLang="zh-CN" dirty="0"/>
              <a:t>加法法则：总复杂度等于量级最大的那段代码的复杂度</a:t>
            </a:r>
          </a:p>
          <a:p>
            <a:r>
              <a:rPr lang="en-US" altLang="zh-CN" dirty="0"/>
              <a:t>3 </a:t>
            </a:r>
            <a:r>
              <a:rPr lang="zh-CN" altLang="zh-CN" dirty="0"/>
              <a:t>乘法法则：嵌套代码的复杂度等于嵌套内外代码复杂度的乘积</a:t>
            </a:r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27888714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动态数组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1059645"/>
            <a:ext cx="40668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ArrayList</a:t>
            </a:r>
            <a:r>
              <a:rPr lang="zh-CN" altLang="en-US" dirty="0"/>
              <a:t>：连续的</a:t>
            </a:r>
            <a:r>
              <a:rPr lang="en-US" altLang="zh-CN" dirty="0"/>
              <a:t>(</a:t>
            </a:r>
            <a:r>
              <a:rPr lang="zh-CN" altLang="en-US" dirty="0"/>
              <a:t>节约空间，查找也快，增删慢</a:t>
            </a:r>
            <a:r>
              <a:rPr lang="en-US" altLang="zh-CN" dirty="0"/>
              <a:t>)</a:t>
            </a:r>
            <a:r>
              <a:rPr lang="zh-CN" altLang="en-US" dirty="0"/>
              <a:t>； 变长</a:t>
            </a:r>
            <a:endParaRPr lang="en-US" altLang="zh-CN" dirty="0"/>
          </a:p>
          <a:p>
            <a:r>
              <a:rPr lang="en-US" altLang="zh-CN" dirty="0"/>
              <a:t>Capacity—</a:t>
            </a:r>
            <a:r>
              <a:rPr lang="en-US" altLang="zh-CN" dirty="0" err="1"/>
              <a:t>TrimToSize</a:t>
            </a:r>
            <a:endParaRPr lang="en-US" altLang="zh-CN" dirty="0"/>
          </a:p>
          <a:p>
            <a:r>
              <a:rPr lang="zh-CN" altLang="en-US" dirty="0"/>
              <a:t>超出长度时，是</a:t>
            </a:r>
            <a:r>
              <a:rPr lang="en-US" altLang="zh-CN" dirty="0"/>
              <a:t>x2</a:t>
            </a:r>
            <a:r>
              <a:rPr lang="zh-CN" altLang="en-US" dirty="0"/>
              <a:t>，开辟全新空间，</a:t>
            </a:r>
            <a:r>
              <a:rPr lang="en-US" altLang="zh-CN" dirty="0"/>
              <a:t>copy</a:t>
            </a:r>
            <a:r>
              <a:rPr lang="zh-CN" altLang="en-US" dirty="0"/>
              <a:t>数据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List&lt;&gt;</a:t>
            </a:r>
            <a:endParaRPr lang="zh-CN" altLang="en-US" dirty="0"/>
          </a:p>
          <a:p>
            <a:r>
              <a:rPr lang="en-US" altLang="zh-CN" dirty="0"/>
              <a:t>Capacity-- </a:t>
            </a:r>
            <a:r>
              <a:rPr lang="en-US" altLang="zh-CN" dirty="0" err="1"/>
              <a:t>TrimExcess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10B921F-087A-4311-BFF2-9C1038633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65" y="823543"/>
            <a:ext cx="20383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3962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27631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大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O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分类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/>
              <a:t>O(1), O(logn), O(n), O(nlogn),O(n^2 ),O(n</a:t>
            </a:r>
            <a:r>
              <a:rPr lang="en-US" altLang="zh-CN" dirty="0"/>
              <a:t>!</a:t>
            </a:r>
            <a:r>
              <a:rPr lang="pt-BR" altLang="zh-CN" dirty="0"/>
              <a:t>)</a:t>
            </a:r>
          </a:p>
          <a:p>
            <a:r>
              <a:rPr lang="en-US" altLang="zh-CN" dirty="0"/>
              <a:t>O</a:t>
            </a:r>
            <a:r>
              <a:rPr lang="zh-CN" altLang="en-US" dirty="0"/>
              <a:t>一般是计算最坏的结果</a:t>
            </a:r>
            <a:endParaRPr lang="zh-C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3A1A54D-F19D-4331-9AAE-C4A465E0AE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75" y="1399991"/>
            <a:ext cx="4870324" cy="30757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9C8D981-85FB-40C2-B05D-0F74739E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25" y="1647903"/>
            <a:ext cx="3528245" cy="25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2959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326243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数据结构操作的复杂性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355984" y="915635"/>
            <a:ext cx="324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常规数据结构操作复杂性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327C621-C94C-47D6-9911-70F0B1C1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1" y="915635"/>
            <a:ext cx="3375700" cy="33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3026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33910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最好最坏复杂度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243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1.</a:t>
            </a:r>
            <a:r>
              <a:rPr lang="zh-CN" altLang="zh-CN" dirty="0"/>
              <a:t>最好情况时间复杂度：代码在最理想情况下执行的时间复杂度。</a:t>
            </a:r>
          </a:p>
          <a:p>
            <a:pPr lvl="0"/>
            <a:r>
              <a:rPr lang="en-US" altLang="zh-CN" dirty="0"/>
              <a:t>2.</a:t>
            </a:r>
            <a:r>
              <a:rPr lang="zh-CN" altLang="zh-CN" dirty="0"/>
              <a:t>最坏情况时间复杂度：代码在最坏情况下执行的时间复杂度。</a:t>
            </a:r>
            <a:endParaRPr lang="en-US" altLang="zh-CN" dirty="0"/>
          </a:p>
          <a:p>
            <a:pPr lvl="0"/>
            <a:endParaRPr lang="zh-CN" altLang="zh-CN" dirty="0"/>
          </a:p>
          <a:p>
            <a:pPr lvl="0"/>
            <a:r>
              <a:rPr lang="en-US" altLang="zh-CN" dirty="0"/>
              <a:t>3.</a:t>
            </a:r>
            <a:r>
              <a:rPr lang="zh-CN" altLang="zh-CN" dirty="0"/>
              <a:t>平均时间复杂度：用代码在所有情况下执行的次数的加权平均值表示。</a:t>
            </a:r>
          </a:p>
          <a:p>
            <a:pPr lvl="0"/>
            <a:r>
              <a:rPr lang="en-US" altLang="zh-CN" dirty="0"/>
              <a:t>4.</a:t>
            </a:r>
            <a:r>
              <a:rPr lang="zh-CN" altLang="zh-CN" dirty="0"/>
              <a:t>均摊时间复杂度：在代码执行的所有复杂度情况中绝大部分是低级别的复杂度，个别情况是高级别复杂度且发生具有时序关系时，可以将个别高级别复杂度均摊到低级别复杂度上。基本上均摊结果就等于低级别复杂度。</a:t>
            </a:r>
          </a:p>
        </p:txBody>
      </p:sp>
    </p:spTree>
    <p:extLst>
      <p:ext uri="{BB962C8B-B14F-4D97-AF65-F5344CB8AC3E}">
        <p14:creationId xmlns:p14="http://schemas.microsoft.com/office/powerpoint/2010/main" val="146748936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326243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数组排序算法的复杂性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148040" y="915635"/>
            <a:ext cx="36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常见算法复杂度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78E3549-3FF9-4999-96BE-DD8F176E0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889712"/>
            <a:ext cx="4430375" cy="31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267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二元复杂度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O(</a:t>
            </a:r>
            <a:r>
              <a:rPr lang="en-US" altLang="zh-CN" b="1" dirty="0" err="1"/>
              <a:t>m+n</a:t>
            </a:r>
            <a:r>
              <a:rPr lang="en-US" altLang="zh-CN" b="1" dirty="0"/>
              <a:t>) </a:t>
            </a:r>
            <a:r>
              <a:rPr lang="zh-CN" altLang="zh-CN" b="1" dirty="0"/>
              <a:t>、</a:t>
            </a:r>
            <a:r>
              <a:rPr lang="en-US" altLang="zh-CN" b="1" dirty="0"/>
              <a:t>O(m*n)</a:t>
            </a:r>
            <a:endParaRPr lang="zh-CN" altLang="zh-CN" b="1" dirty="0"/>
          </a:p>
        </p:txBody>
      </p:sp>
    </p:spTree>
    <p:extLst>
      <p:ext uri="{BB962C8B-B14F-4D97-AF65-F5344CB8AC3E}">
        <p14:creationId xmlns:p14="http://schemas.microsoft.com/office/powerpoint/2010/main" val="324825870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空间复杂度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7523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空间复杂度全称就是渐进空间复杂度（</a:t>
            </a:r>
            <a:r>
              <a:rPr lang="en-US" altLang="zh-CN" dirty="0"/>
              <a:t>asymptotic space complexity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表示算法的存储空间与数据规模之间的增长关系。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O(1)</a:t>
            </a:r>
            <a:r>
              <a:rPr lang="zh-CN" altLang="zh-CN" dirty="0"/>
              <a:t>、</a:t>
            </a:r>
            <a:r>
              <a:rPr lang="en-US" altLang="zh-CN" dirty="0"/>
              <a:t>O(n)</a:t>
            </a:r>
            <a:r>
              <a:rPr lang="zh-CN" altLang="zh-CN" dirty="0"/>
              <a:t>、</a:t>
            </a:r>
            <a:r>
              <a:rPr lang="en-US" altLang="zh-CN" dirty="0"/>
              <a:t>O(n^2 )</a:t>
            </a:r>
            <a:r>
              <a:rPr lang="zh-CN" altLang="zh-CN" dirty="0"/>
              <a:t>，像</a:t>
            </a:r>
            <a:r>
              <a:rPr lang="en-US" altLang="zh-CN" dirty="0"/>
              <a:t> 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r>
              <a:rPr lang="zh-CN" altLang="zh-CN" dirty="0"/>
              <a:t>、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 </a:t>
            </a:r>
          </a:p>
          <a:p>
            <a:r>
              <a:rPr lang="zh-CN" altLang="zh-CN" dirty="0"/>
              <a:t>这样的对数阶复杂度平时都用不到。</a:t>
            </a:r>
          </a:p>
        </p:txBody>
      </p:sp>
    </p:spTree>
    <p:extLst>
      <p:ext uri="{BB962C8B-B14F-4D97-AF65-F5344CB8AC3E}">
        <p14:creationId xmlns:p14="http://schemas.microsoft.com/office/powerpoint/2010/main" val="163535073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高级排序算法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前面都是基础排序算法，</a:t>
            </a:r>
            <a:endParaRPr lang="en-US" altLang="zh-CN" dirty="0"/>
          </a:p>
          <a:p>
            <a:r>
              <a:rPr lang="zh-CN" altLang="en-US" dirty="0"/>
              <a:t>下面来高级的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2580798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希尔排序算法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希尔排序是对插入排序的改进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核心思路是分组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造就有序数组后插入排序效率高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672870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插入排序算法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148040" y="915635"/>
            <a:ext cx="2808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依次对比插入合适位置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有序的数组特别省事儿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扑克牌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399A2B6-4D8A-48A7-B779-655933A5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5" y="698501"/>
            <a:ext cx="4309693" cy="33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21554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希尔排序算法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292050" y="987640"/>
            <a:ext cx="3634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希尔排序是先分组比对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大致有序之后再插入排序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效率高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5A1BF12-AB93-496D-B210-B2C3DCED6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06" y="758826"/>
            <a:ext cx="4747671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645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89319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Stack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1059645"/>
            <a:ext cx="3850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Stack&lt;T&gt;</a:t>
            </a:r>
            <a:r>
              <a:rPr lang="zh-CN" altLang="en-US" dirty="0"/>
              <a:t>：</a:t>
            </a:r>
            <a:r>
              <a:rPr lang="en-US" altLang="zh-CN" dirty="0"/>
              <a:t>FILO</a:t>
            </a:r>
          </a:p>
          <a:p>
            <a:r>
              <a:rPr lang="zh-CN" altLang="en-US" dirty="0"/>
              <a:t>可以用链表实现，</a:t>
            </a:r>
            <a:r>
              <a:rPr lang="en-US" altLang="zh-CN" dirty="0"/>
              <a:t>C#</a:t>
            </a:r>
            <a:r>
              <a:rPr lang="zh-CN" altLang="en-US" dirty="0"/>
              <a:t>用的是数组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Capacity—</a:t>
            </a:r>
            <a:r>
              <a:rPr lang="en-US" altLang="zh-CN" dirty="0" err="1"/>
              <a:t>TrimExcess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Stack</a:t>
            </a:r>
            <a:r>
              <a:rPr lang="zh-CN" altLang="en-US" dirty="0"/>
              <a:t>实际上是对数组的一个封装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AD59BDA-2FD8-4BE2-A58B-8A055994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94" y="631331"/>
            <a:ext cx="3939881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37525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希尔排序解读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148040" y="826840"/>
            <a:ext cx="3744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选择增长系数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按系数分组排，</a:t>
            </a:r>
            <a:endParaRPr lang="en-US" altLang="zh-CN" dirty="0"/>
          </a:p>
          <a:p>
            <a:r>
              <a:rPr lang="zh-CN" altLang="en-US" dirty="0"/>
              <a:t>不断缩小系数，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increment=1</a:t>
            </a:r>
            <a:r>
              <a:rPr lang="zh-CN" altLang="en-US" dirty="0"/>
              <a:t>时就是插入排序一样的代码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9002F8C-AB14-476A-8F6D-5AD49678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1" y="826840"/>
            <a:ext cx="4267489" cy="33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0386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希尔排序解读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76249" y="1059645"/>
            <a:ext cx="560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思路简单，实现方便，性能不错，数据量影响不大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复杂度不稳定，跳跃式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6690074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归并排序算法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163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归并排序（</a:t>
            </a:r>
            <a:r>
              <a:rPr lang="en-US" altLang="zh-CN" dirty="0"/>
              <a:t>MERGE-SORT</a:t>
            </a:r>
            <a:r>
              <a:rPr lang="zh-CN" altLang="en-US" dirty="0"/>
              <a:t>）是利用</a:t>
            </a:r>
            <a:r>
              <a:rPr lang="zh-CN" altLang="en-US" b="1" dirty="0"/>
              <a:t>归并</a:t>
            </a:r>
            <a:r>
              <a:rPr lang="zh-CN" altLang="en-US" dirty="0"/>
              <a:t>的思想实现的排序方法。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分治</a:t>
            </a:r>
            <a:r>
              <a:rPr lang="zh-CN" altLang="en-US" dirty="0"/>
              <a:t>（</a:t>
            </a:r>
            <a:r>
              <a:rPr lang="en-US" altLang="zh-CN" dirty="0"/>
              <a:t>divide-and-conquer</a:t>
            </a:r>
            <a:r>
              <a:rPr lang="zh-CN" altLang="en-US" dirty="0"/>
              <a:t>）策略：将问题</a:t>
            </a:r>
            <a:r>
              <a:rPr lang="zh-CN" altLang="en-US" b="1" dirty="0"/>
              <a:t>分</a:t>
            </a:r>
            <a:r>
              <a:rPr lang="en-US" altLang="zh-CN" dirty="0"/>
              <a:t>(divide)</a:t>
            </a:r>
            <a:r>
              <a:rPr lang="zh-CN" altLang="en-US" dirty="0"/>
              <a:t>成一些小的问题然后递归求解，而</a:t>
            </a:r>
            <a:r>
              <a:rPr lang="zh-CN" altLang="en-US" b="1" dirty="0"/>
              <a:t>治</a:t>
            </a:r>
            <a:r>
              <a:rPr lang="en-US" altLang="zh-CN" b="1" dirty="0"/>
              <a:t>(conquer)</a:t>
            </a:r>
            <a:r>
              <a:rPr lang="zh-CN" altLang="en-US" dirty="0"/>
              <a:t>的阶段则将分的阶段得到的各答案</a:t>
            </a:r>
            <a:r>
              <a:rPr lang="en-US" altLang="zh-CN" dirty="0"/>
              <a:t>"</a:t>
            </a:r>
            <a:r>
              <a:rPr lang="zh-CN" altLang="en-US" dirty="0"/>
              <a:t>修补</a:t>
            </a:r>
            <a:r>
              <a:rPr lang="en-US" altLang="zh-CN" dirty="0"/>
              <a:t>"</a:t>
            </a:r>
            <a:r>
              <a:rPr lang="zh-CN" altLang="en-US" dirty="0"/>
              <a:t>在一起，即分而治之。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3780873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归并排序算法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881B0CAE-1B05-4E20-B5AB-FC897C22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807278"/>
            <a:ext cx="4608320" cy="352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637D35B-A0D1-4554-99DB-16350763C8F0}"/>
              </a:ext>
            </a:extLst>
          </p:cNvPr>
          <p:cNvSpPr txBox="1"/>
          <p:nvPr/>
        </p:nvSpPr>
        <p:spPr>
          <a:xfrm>
            <a:off x="5652075" y="1838965"/>
            <a:ext cx="2160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分而治之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分久必合</a:t>
            </a:r>
          </a:p>
        </p:txBody>
      </p:sp>
    </p:spTree>
    <p:extLst>
      <p:ext uri="{BB962C8B-B14F-4D97-AF65-F5344CB8AC3E}">
        <p14:creationId xmlns:p14="http://schemas.microsoft.com/office/powerpoint/2010/main" val="3151101707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归并排序算法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35ED743-9AC5-4319-B04B-FC57198D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13" y="843630"/>
            <a:ext cx="3996524" cy="300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471171B-365F-4F37-B370-13975BB9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12" y="339595"/>
            <a:ext cx="4616318" cy="37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95116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归并排序算法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归并排序是稳定排序，它也是一种十分高效的排序，利用二叉树特性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O(N*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10544966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堆排序算法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39719" y="915635"/>
            <a:ext cx="4752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堆排序是一种选择排序，</a:t>
            </a:r>
            <a:endParaRPr lang="en-US" altLang="zh-CN" dirty="0"/>
          </a:p>
          <a:p>
            <a:r>
              <a:rPr lang="zh-CN" altLang="en-US" dirty="0"/>
              <a:t>基于堆数据结构</a:t>
            </a:r>
            <a:r>
              <a:rPr lang="en-US" altLang="zh-CN" dirty="0"/>
              <a:t>     </a:t>
            </a:r>
            <a:r>
              <a:rPr lang="zh-CN" altLang="en-US" dirty="0"/>
              <a:t>堆：完全二叉树</a:t>
            </a:r>
            <a:endParaRPr lang="en-US" altLang="zh-CN" dirty="0"/>
          </a:p>
          <a:p>
            <a:r>
              <a:rPr lang="zh-CN" altLang="en-US" b="1" dirty="0"/>
              <a:t>完全二叉树：</a:t>
            </a:r>
            <a:r>
              <a:rPr lang="zh-CN" altLang="en-US" dirty="0"/>
              <a:t> 若二叉树中最多只有最下面两层结点的度小于 </a:t>
            </a:r>
            <a:r>
              <a:rPr lang="en-US" altLang="zh-CN" dirty="0"/>
              <a:t>2 </a:t>
            </a:r>
            <a:r>
              <a:rPr lang="zh-CN" altLang="en-US" dirty="0"/>
              <a:t>，并且最下面一层的结点（叶子结点）都依次排列在该层最左边的位置上，具有这样结构特点的树结构称为完全二叉树。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数组结构</a:t>
            </a:r>
            <a:r>
              <a:rPr lang="en-US" altLang="zh-CN" dirty="0"/>
              <a:t>(</a:t>
            </a:r>
            <a:r>
              <a:rPr lang="zh-CN" altLang="en-US" dirty="0"/>
              <a:t>也可以</a:t>
            </a:r>
            <a:r>
              <a:rPr lang="en-US" altLang="zh-CN" dirty="0"/>
              <a:t>Node)----</a:t>
            </a:r>
            <a:r>
              <a:rPr lang="zh-CN" altLang="en-US" dirty="0"/>
              <a:t>大顶堆</a:t>
            </a:r>
            <a:r>
              <a:rPr lang="en-US" altLang="zh-CN" dirty="0"/>
              <a:t>/</a:t>
            </a:r>
            <a:r>
              <a:rPr lang="zh-CN" altLang="en-US" dirty="0"/>
              <a:t>小顶堆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08A8AC1-E372-48E2-8B55-D14D75FE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34" y="1059645"/>
            <a:ext cx="4067965" cy="26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7271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选择排序算法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652075" y="987640"/>
            <a:ext cx="2664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每次找出剩余里面最小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放在最前面的位置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构建堆之后效率更高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0202C52-E43E-477E-91AD-F4E0B8CD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5" y="771625"/>
            <a:ext cx="4435224" cy="36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72122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堆分析与构建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39719" y="915635"/>
            <a:ext cx="5184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完全二叉树分析：</a:t>
            </a:r>
            <a:endParaRPr lang="en-US" altLang="zh-CN" dirty="0"/>
          </a:p>
          <a:p>
            <a:r>
              <a:rPr lang="zh-CN" altLang="en-US" dirty="0"/>
              <a:t>大顶堆：</a:t>
            </a:r>
            <a:r>
              <a:rPr lang="en-US" altLang="zh-CN" dirty="0" err="1"/>
              <a:t>arr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]&gt;=</a:t>
            </a:r>
            <a:r>
              <a:rPr lang="en-US" altLang="zh-CN" dirty="0" err="1"/>
              <a:t>arr</a:t>
            </a:r>
            <a:r>
              <a:rPr lang="en-US" altLang="zh-CN" dirty="0"/>
              <a:t>[2i+1]&amp;&amp;</a:t>
            </a:r>
            <a:r>
              <a:rPr lang="en-US" altLang="zh-CN" dirty="0" err="1"/>
              <a:t>arr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]&gt;=</a:t>
            </a:r>
            <a:r>
              <a:rPr lang="en-US" altLang="zh-CN" dirty="0" err="1"/>
              <a:t>arr</a:t>
            </a:r>
            <a:r>
              <a:rPr lang="en-US" altLang="zh-CN" dirty="0"/>
              <a:t>[2i+2]</a:t>
            </a:r>
          </a:p>
          <a:p>
            <a:r>
              <a:rPr lang="zh-CN" altLang="en-US" dirty="0"/>
              <a:t>大顶堆：</a:t>
            </a:r>
            <a:r>
              <a:rPr lang="en-US" altLang="zh-CN" dirty="0" err="1"/>
              <a:t>arr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]&lt;=</a:t>
            </a:r>
            <a:r>
              <a:rPr lang="en-US" altLang="zh-CN" dirty="0" err="1"/>
              <a:t>arr</a:t>
            </a:r>
            <a:r>
              <a:rPr lang="en-US" altLang="zh-CN" dirty="0"/>
              <a:t>[2i+1]&amp;&amp;</a:t>
            </a:r>
            <a:r>
              <a:rPr lang="en-US" altLang="zh-CN" dirty="0" err="1"/>
              <a:t>arr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]&lt;=</a:t>
            </a:r>
            <a:r>
              <a:rPr lang="en-US" altLang="zh-CN" dirty="0" err="1"/>
              <a:t>arr</a:t>
            </a:r>
            <a:r>
              <a:rPr lang="en-US" altLang="zh-CN" dirty="0"/>
              <a:t>[2i+2]</a:t>
            </a:r>
          </a:p>
          <a:p>
            <a:r>
              <a:rPr lang="zh-CN" altLang="en-US" dirty="0"/>
              <a:t>最后包含叶节点枝节点</a:t>
            </a:r>
            <a:endParaRPr lang="en-US" altLang="zh-CN" dirty="0"/>
          </a:p>
          <a:p>
            <a:r>
              <a:rPr lang="en-US" altLang="zh-CN" dirty="0"/>
              <a:t>Length/2-1</a:t>
            </a:r>
          </a:p>
          <a:p>
            <a:endParaRPr lang="en-US" altLang="zh-CN" dirty="0"/>
          </a:p>
          <a:p>
            <a:r>
              <a:rPr lang="zh-CN" altLang="en-US" dirty="0"/>
              <a:t>如何构建堆？</a:t>
            </a:r>
            <a:r>
              <a:rPr lang="en-US" altLang="zh-CN" dirty="0"/>
              <a:t>(</a:t>
            </a:r>
            <a:r>
              <a:rPr lang="zh-CN" altLang="en-US" dirty="0"/>
              <a:t>中间状态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构建后，就是拿堆顶和尾部交换</a:t>
            </a:r>
            <a:endParaRPr lang="en-US" altLang="zh-CN" dirty="0"/>
          </a:p>
          <a:p>
            <a:r>
              <a:rPr lang="zh-CN" altLang="en-US" dirty="0"/>
              <a:t>剩下再排个堆</a:t>
            </a:r>
            <a:endParaRPr lang="en-US" altLang="zh-CN" dirty="0"/>
          </a:p>
          <a:p>
            <a:endParaRPr lang="zh-C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0B58B7A-F3C0-4E88-9A95-0BBFA8ADC3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103" y="1483509"/>
            <a:ext cx="4114700" cy="3044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26686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堆排序算法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3202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构造一个大顶堆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头尾交换，找出最大值，</a:t>
            </a:r>
            <a:endParaRPr lang="en-US" altLang="zh-CN" dirty="0"/>
          </a:p>
          <a:p>
            <a:r>
              <a:rPr lang="zh-CN" altLang="en-US" dirty="0"/>
              <a:t>剩下的构建堆，</a:t>
            </a:r>
            <a:endParaRPr lang="en-US" altLang="zh-CN" dirty="0"/>
          </a:p>
          <a:p>
            <a:r>
              <a:rPr lang="zh-CN" altLang="en-US" dirty="0"/>
              <a:t>循环以上过程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0686437-4ABF-45C3-BD40-EC6B295B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55" y="632204"/>
            <a:ext cx="5098222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32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9877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Queue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1059645"/>
            <a:ext cx="4138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Queue&lt;T&gt;</a:t>
            </a:r>
            <a:r>
              <a:rPr lang="zh-CN" altLang="en-US" dirty="0"/>
              <a:t>：当然也是数组</a:t>
            </a:r>
            <a:endParaRPr lang="en-US" altLang="zh-CN" dirty="0"/>
          </a:p>
          <a:p>
            <a:r>
              <a:rPr lang="en-US" altLang="zh-CN" dirty="0"/>
              <a:t>Capacity—</a:t>
            </a:r>
            <a:r>
              <a:rPr lang="en-US" altLang="zh-CN" dirty="0" err="1"/>
              <a:t>TrimExcess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尾巴进头部出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47D8DEB-3EB2-4851-B7B0-D121983BA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45" y="434019"/>
            <a:ext cx="3597549" cy="37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55076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堆排序算法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788014" y="915635"/>
            <a:ext cx="2592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满足大顶堆的约束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排序第二快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A6D0D7B-ED17-48B6-ABC5-2A843712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014578"/>
            <a:ext cx="3949253" cy="32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1180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快速排序算法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6515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速度最快的高级排序算法，快速排序算法是实至名归的。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分治</a:t>
            </a:r>
            <a:r>
              <a:rPr lang="en-US" altLang="zh-CN" dirty="0"/>
              <a:t>+</a:t>
            </a:r>
            <a:r>
              <a:rPr lang="zh-CN" altLang="en-US" dirty="0"/>
              <a:t>递归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整理扑克牌：</a:t>
            </a:r>
            <a:endParaRPr lang="en-US" altLang="zh-CN" dirty="0"/>
          </a:p>
          <a:p>
            <a:r>
              <a:rPr lang="zh-CN" altLang="en-US" dirty="0"/>
              <a:t>黑桃</a:t>
            </a:r>
            <a:r>
              <a:rPr lang="en-US" altLang="zh-CN" dirty="0"/>
              <a:t>A-K</a:t>
            </a:r>
            <a:r>
              <a:rPr lang="zh-CN" altLang="en-US" dirty="0"/>
              <a:t>，乱序给你整理</a:t>
            </a:r>
            <a:endParaRPr lang="en-US" altLang="zh-CN" dirty="0"/>
          </a:p>
          <a:p>
            <a:r>
              <a:rPr lang="zh-CN" altLang="en-US" dirty="0"/>
              <a:t>抽</a:t>
            </a:r>
            <a:r>
              <a:rPr lang="en-US" altLang="zh-CN" dirty="0"/>
              <a:t>3</a:t>
            </a:r>
            <a:r>
              <a:rPr lang="zh-CN" altLang="en-US" dirty="0"/>
              <a:t>张出来，其他的就填空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673BD04-FAEE-49C3-8ED2-330E92C8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25" y="987640"/>
            <a:ext cx="3429297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7671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快速排序算法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61E8C36-75FE-459C-B2D3-038C0DE2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0" y="843629"/>
            <a:ext cx="4238705" cy="31774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C255074-620D-4980-8891-E3E951A3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25" y="843629"/>
            <a:ext cx="3888270" cy="35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46188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快速排序算法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6515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.Net</a:t>
            </a:r>
            <a:r>
              <a:rPr lang="zh-CN" altLang="en-US" dirty="0"/>
              <a:t>类库的默认排序就是快排</a:t>
            </a:r>
            <a:endParaRPr lang="en-US" altLang="zh-CN" dirty="0"/>
          </a:p>
          <a:p>
            <a:r>
              <a:rPr lang="zh-CN" altLang="en-US" dirty="0"/>
              <a:t>数据多才有优势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分而治之，最关键就是参照物选择，</a:t>
            </a:r>
            <a:endParaRPr lang="en-US" altLang="zh-CN" dirty="0"/>
          </a:p>
          <a:p>
            <a:r>
              <a:rPr lang="zh-CN" altLang="en-US" dirty="0"/>
              <a:t>可以头 可以尾 可以中</a:t>
            </a:r>
            <a:r>
              <a:rPr lang="en-US" altLang="zh-CN" dirty="0"/>
              <a:t>(5%</a:t>
            </a:r>
            <a:r>
              <a:rPr lang="zh-CN" altLang="en-US" dirty="0"/>
              <a:t>提升</a:t>
            </a:r>
            <a:r>
              <a:rPr lang="en-US" altLang="zh-CN" dirty="0"/>
              <a:t>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04880799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28780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练习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5-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高级排序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586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</a:t>
            </a:r>
            <a:r>
              <a:rPr lang="zh-CN" altLang="en-US" dirty="0"/>
              <a:t>试试随机</a:t>
            </a:r>
            <a:r>
              <a:rPr lang="en-US" altLang="zh-CN" dirty="0"/>
              <a:t>100—1000---10000---100000</a:t>
            </a:r>
            <a:r>
              <a:rPr lang="zh-CN" altLang="en-US" dirty="0"/>
              <a:t>随机数组</a:t>
            </a:r>
            <a:endParaRPr lang="en-US" altLang="zh-CN" dirty="0"/>
          </a:p>
          <a:p>
            <a:r>
              <a:rPr lang="zh-CN" altLang="en-US" dirty="0"/>
              <a:t>各种基础排序和高级排序需要的时间，记得排除干扰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lain" startAt="2"/>
            </a:pPr>
            <a:r>
              <a:rPr lang="zh-CN" altLang="en-US" dirty="0"/>
              <a:t>快排中用头</a:t>
            </a:r>
            <a:r>
              <a:rPr lang="en-US" altLang="zh-CN" dirty="0"/>
              <a:t>-</a:t>
            </a:r>
            <a:r>
              <a:rPr lang="zh-CN" altLang="en-US" dirty="0"/>
              <a:t>尾</a:t>
            </a:r>
            <a:r>
              <a:rPr lang="en-US" altLang="zh-CN" dirty="0"/>
              <a:t>-</a:t>
            </a:r>
            <a:r>
              <a:rPr lang="zh-CN" altLang="en-US" dirty="0"/>
              <a:t>倒数第二个元素作为参照物</a:t>
            </a:r>
            <a:endParaRPr lang="en-US" altLang="zh-CN" dirty="0"/>
          </a:p>
          <a:p>
            <a:pPr marL="342900" indent="-342900">
              <a:buAutoNum type="arabicPlain" startAt="2"/>
            </a:pPr>
            <a:endParaRPr lang="en-US" altLang="zh-CN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70002935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高级查找算法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需要组建更高级的数据结构，方便更快的查找</a:t>
            </a:r>
            <a:endParaRPr lang="en-US" altLang="zh-CN" dirty="0"/>
          </a:p>
          <a:p>
            <a:r>
              <a:rPr lang="zh-CN" altLang="en-US" dirty="0"/>
              <a:t>类似 二叉排序树</a:t>
            </a:r>
            <a:endParaRPr lang="zh-CN" altLang="zh-CN" dirty="0"/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xmlns="" id="{3515F84E-FCE0-49DA-80A7-2A8A57498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744" y="1533726"/>
            <a:ext cx="5280731" cy="26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32862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92172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AVL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627615"/>
            <a:ext cx="7883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AVL </a:t>
            </a:r>
            <a:r>
              <a:rPr lang="zh-CN" altLang="en-US" dirty="0"/>
              <a:t>树首先是个二叉排序树，而且左右两个子树的高度差永远不可能大于 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图一   </a:t>
            </a:r>
            <a:r>
              <a:rPr lang="en-US" altLang="zh-CN" dirty="0"/>
              <a:t>AVL</a:t>
            </a:r>
            <a:r>
              <a:rPr lang="zh-CN" altLang="en-US" dirty="0"/>
              <a:t>树     图二  非</a:t>
            </a:r>
            <a:r>
              <a:rPr lang="en-US" altLang="zh-CN" dirty="0"/>
              <a:t>AVL</a:t>
            </a:r>
            <a:r>
              <a:rPr lang="zh-CN" altLang="en-US" dirty="0"/>
              <a:t>树</a:t>
            </a:r>
            <a:endParaRPr lang="en-US" altLang="zh-CN" dirty="0"/>
          </a:p>
          <a:p>
            <a:r>
              <a:rPr lang="zh-CN" altLang="en-US" dirty="0"/>
              <a:t>极端情况下，二叉排序树的时间复杂度</a:t>
            </a:r>
            <a:r>
              <a:rPr lang="en-US" altLang="zh-CN" dirty="0"/>
              <a:t>O(n),AVL</a:t>
            </a:r>
            <a:r>
              <a:rPr lang="zh-CN" altLang="en-US" dirty="0"/>
              <a:t>树是在增加</a:t>
            </a:r>
            <a:r>
              <a:rPr lang="en-US" altLang="zh-CN" dirty="0"/>
              <a:t>Node</a:t>
            </a:r>
            <a:r>
              <a:rPr lang="zh-CN" altLang="en-US" dirty="0"/>
              <a:t>时判断高度，不断调整</a:t>
            </a:r>
            <a:r>
              <a:rPr lang="en-US" altLang="zh-CN" dirty="0"/>
              <a:t>(</a:t>
            </a:r>
            <a:r>
              <a:rPr lang="zh-CN" altLang="en-US" dirty="0"/>
              <a:t>有代价</a:t>
            </a:r>
            <a:r>
              <a:rPr lang="en-US" altLang="zh-CN" dirty="0"/>
              <a:t>)</a:t>
            </a:r>
            <a:r>
              <a:rPr lang="zh-CN" altLang="en-US" dirty="0"/>
              <a:t>，能让复杂度变成</a:t>
            </a:r>
            <a:r>
              <a:rPr lang="en-US" altLang="zh-CN" dirty="0"/>
              <a:t>O(log(n))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B8A5D04-7934-4A65-BC9C-B8227B35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10" y="1891331"/>
            <a:ext cx="4226905" cy="20485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A915D61-9854-47D3-BE5D-9B63B0C3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87" y="1813904"/>
            <a:ext cx="3777503" cy="24859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457E10E-8F26-4210-9AF3-33699804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4" y="1872413"/>
            <a:ext cx="4226905" cy="20485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92FD4F1-4DAA-49BA-A077-F77EE695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30" y="1872413"/>
            <a:ext cx="4226905" cy="20485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473C9B6-5D8A-441E-A035-5C8D4D82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44" y="1813904"/>
            <a:ext cx="3777503" cy="24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67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旋转技术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左左型：做右旋</a:t>
            </a:r>
            <a:endParaRPr lang="en-US" altLang="zh-CN" b="1" dirty="0"/>
          </a:p>
          <a:p>
            <a:r>
              <a:rPr lang="zh-CN" altLang="en-US" dirty="0"/>
              <a:t>顺时针旋转结点，使双亲结点被自己的左孩子替代，然后自己变成左孩子结点的右孩子结点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F99DF1C-F821-48FC-B7A7-BC10894F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95" y="1779695"/>
            <a:ext cx="5227773" cy="26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21749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旋转技术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右右型：做左旋</a:t>
            </a:r>
          </a:p>
          <a:p>
            <a:r>
              <a:rPr lang="zh-CN" altLang="en-US" dirty="0"/>
              <a:t>逆时针旋转结点，使自己被自己的右孩子替代，然后自己变成右孩子的左孩子结点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B77D041-9FF3-4ECB-B2B5-7D53FC34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892" y="1843429"/>
            <a:ext cx="5184108" cy="24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40375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旋转技术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左右型：先左旋，再右旋</a:t>
            </a:r>
          </a:p>
          <a:p>
            <a:r>
              <a:rPr lang="zh-CN" altLang="en-US" dirty="0"/>
              <a:t>先对其左旋将其变成左左型，再右旋让其平衡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A693685-D60C-4803-BE8E-96134DB4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40" y="1931738"/>
            <a:ext cx="5210389" cy="26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73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25707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BCL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源码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1059645"/>
            <a:ext cx="8243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基类库</a:t>
            </a:r>
            <a:r>
              <a:rPr lang="en-US" altLang="zh-CN" dirty="0"/>
              <a:t>BCL</a:t>
            </a:r>
            <a:r>
              <a:rPr lang="zh-CN" altLang="en-US" dirty="0"/>
              <a:t>之前是</a:t>
            </a:r>
          </a:p>
          <a:p>
            <a:r>
              <a:rPr lang="en-US" altLang="zh-CN" dirty="0"/>
              <a:t>https://github.com/dotnet/corefx</a:t>
            </a:r>
          </a:p>
          <a:p>
            <a:r>
              <a:rPr lang="zh-CN" altLang="en-US" dirty="0"/>
              <a:t>现在换</a:t>
            </a:r>
          </a:p>
          <a:p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https://github.com/dotnet/runtime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或者</a:t>
            </a:r>
            <a:endParaRPr lang="en-US" altLang="zh-CN" dirty="0"/>
          </a:p>
          <a:p>
            <a:r>
              <a:rPr lang="zh-CN" altLang="en-US" dirty="0"/>
              <a:t>链接：</a:t>
            </a:r>
            <a:r>
              <a:rPr lang="en-US" altLang="zh-CN" dirty="0"/>
              <a:t>https://pan.baidu.com/s/1R_HVgMp-gBb_VUlcxNufBg </a:t>
            </a:r>
          </a:p>
          <a:p>
            <a:r>
              <a:rPr lang="zh-CN" altLang="en-US" dirty="0"/>
              <a:t>提取码：</a:t>
            </a:r>
            <a:r>
              <a:rPr lang="en-US" altLang="zh-CN" dirty="0" err="1"/>
              <a:t>cnre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621786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旋转技术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右左型：先右旋，再左旋</a:t>
            </a:r>
          </a:p>
          <a:p>
            <a:r>
              <a:rPr lang="zh-CN" altLang="en-US" dirty="0"/>
              <a:t>先对其右旋将其变成右右型，再左旋让其平衡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6C5D911-3B43-41BE-BC47-D53A04D5A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0" y="2308508"/>
            <a:ext cx="4117998" cy="21089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75089A2-7D8B-4EDB-BEC3-DA5B91E85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24" y="2245249"/>
            <a:ext cx="3985792" cy="21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60635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92172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AVL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5650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</a:t>
            </a:r>
            <a:r>
              <a:rPr lang="zh-CN" altLang="en-US" dirty="0"/>
              <a:t>准备</a:t>
            </a:r>
            <a:r>
              <a:rPr lang="en-US" altLang="zh-CN" dirty="0"/>
              <a:t>Node</a:t>
            </a:r>
          </a:p>
          <a:p>
            <a:r>
              <a:rPr lang="en-US" altLang="zh-CN" dirty="0"/>
              <a:t>2  </a:t>
            </a:r>
            <a:r>
              <a:rPr lang="zh-CN" altLang="en-US" dirty="0"/>
              <a:t>准备</a:t>
            </a:r>
            <a:r>
              <a:rPr lang="en-US" altLang="zh-CN" dirty="0" err="1"/>
              <a:t>AVLTree</a:t>
            </a:r>
            <a:endParaRPr lang="en-US" altLang="zh-CN" dirty="0"/>
          </a:p>
          <a:p>
            <a:pPr marL="342900" indent="-342900">
              <a:buAutoNum type="arabicPlain" startAt="3"/>
            </a:pPr>
            <a:r>
              <a:rPr lang="en-US" altLang="zh-CN" dirty="0" err="1"/>
              <a:t>InsertNode</a:t>
            </a:r>
            <a:endParaRPr lang="en-US" altLang="zh-CN" dirty="0"/>
          </a:p>
          <a:p>
            <a:pPr marL="342900" indent="-342900">
              <a:buAutoNum type="arabicPlain" startAt="3"/>
            </a:pPr>
            <a:r>
              <a:rPr lang="en-US" altLang="zh-CN" dirty="0" err="1"/>
              <a:t>DeleteNode</a:t>
            </a:r>
            <a:endParaRPr lang="zh-CN" altLang="zh-CN" dirty="0"/>
          </a:p>
        </p:txBody>
      </p:sp>
      <p:pic>
        <p:nvPicPr>
          <p:cNvPr id="6" name="Picture 2" descr="在这里插入图片描述">
            <a:extLst>
              <a:ext uri="{FF2B5EF4-FFF2-40B4-BE49-F238E27FC236}">
                <a16:creationId xmlns:a16="http://schemas.microsoft.com/office/drawing/2014/main" xmlns="" id="{FC943FFF-DFF6-4083-88B8-D2DA1D15F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89" y="987640"/>
            <a:ext cx="5758778" cy="292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928005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92172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AVL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sz="2400" dirty="0"/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683730" y="915635"/>
            <a:ext cx="5650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Min()</a:t>
            </a:r>
          </a:p>
          <a:p>
            <a:r>
              <a:rPr lang="en-US" altLang="zh-CN" dirty="0"/>
              <a:t>Max()</a:t>
            </a:r>
          </a:p>
          <a:p>
            <a:r>
              <a:rPr lang="en-US" altLang="zh-CN" dirty="0"/>
              <a:t>Search()</a:t>
            </a:r>
          </a:p>
          <a:p>
            <a:endParaRPr lang="en-US" altLang="zh-CN" dirty="0"/>
          </a:p>
          <a:p>
            <a:r>
              <a:rPr lang="en-US" altLang="zh-CN" dirty="0"/>
              <a:t>O(n)-----&gt;O(log(n))</a:t>
            </a:r>
          </a:p>
        </p:txBody>
      </p:sp>
    </p:spTree>
    <p:extLst>
      <p:ext uri="{BB962C8B-B14F-4D97-AF65-F5344CB8AC3E}">
        <p14:creationId xmlns:p14="http://schemas.microsoft.com/office/powerpoint/2010/main" val="3507169320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9536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练习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6-AVL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019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/>
            </a:pPr>
            <a:r>
              <a:rPr lang="zh-CN" altLang="en-US" dirty="0"/>
              <a:t>检查代码中</a:t>
            </a:r>
            <a:r>
              <a:rPr lang="en-US" altLang="zh-CN" dirty="0"/>
              <a:t>AVL</a:t>
            </a:r>
            <a:r>
              <a:rPr lang="zh-CN" altLang="en-US" dirty="0"/>
              <a:t>树的实现，有</a:t>
            </a:r>
            <a:r>
              <a:rPr lang="en-US" altLang="zh-CN" dirty="0"/>
              <a:t>Bug</a:t>
            </a:r>
            <a:r>
              <a:rPr lang="zh-CN" altLang="en-US" dirty="0"/>
              <a:t>找</a:t>
            </a:r>
            <a:r>
              <a:rPr lang="en-US" altLang="zh-CN" dirty="0"/>
              <a:t>Bug</a:t>
            </a:r>
            <a:r>
              <a:rPr lang="zh-CN" altLang="en-US" dirty="0"/>
              <a:t>并尝试修复</a:t>
            </a:r>
            <a:endParaRPr lang="en-US" altLang="zh-CN" dirty="0"/>
          </a:p>
          <a:p>
            <a:pPr marL="342900" indent="-342900">
              <a:buAutoNum type="arabicPlain"/>
            </a:pPr>
            <a:r>
              <a:rPr lang="en-US" altLang="zh-CN" dirty="0"/>
              <a:t>AVL</a:t>
            </a:r>
            <a:r>
              <a:rPr lang="zh-CN" altLang="en-US" dirty="0"/>
              <a:t>树删除使用逻辑删除，尝试实现并考虑对其他方法的影响</a:t>
            </a:r>
            <a:endParaRPr lang="en-US" altLang="zh-CN" dirty="0"/>
          </a:p>
          <a:p>
            <a:r>
              <a:rPr lang="en-US" altLang="zh-CN" dirty="0"/>
              <a:t>( </a:t>
            </a:r>
            <a:r>
              <a:rPr lang="zh-CN" altLang="en-US" dirty="0"/>
              <a:t>树结构，数据是无效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AVL</a:t>
            </a:r>
            <a:r>
              <a:rPr lang="zh-CN" altLang="en-US" dirty="0"/>
              <a:t>树出现相同数值，给节点加上</a:t>
            </a:r>
            <a:r>
              <a:rPr lang="en-US" altLang="zh-CN" dirty="0"/>
              <a:t>count</a:t>
            </a:r>
            <a:r>
              <a:rPr lang="zh-CN" altLang="en-US" dirty="0"/>
              <a:t>，尝试实现，然后再删除？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26895788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87584" y="915635"/>
            <a:ext cx="3364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红黑树是自平衡的二叉查找树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红黑树根据一系列规则把树上的节点指定为红色或者黑色。通过对树中节点适当的染色，就可以使得树处于近乎完美地平衡。</a:t>
            </a: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F5F8B18E-0FCD-402B-BC57-F92DD516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199" y="729839"/>
            <a:ext cx="5333118" cy="30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在这里插入图片描述">
            <a:extLst>
              <a:ext uri="{FF2B5EF4-FFF2-40B4-BE49-F238E27FC236}">
                <a16:creationId xmlns:a16="http://schemas.microsoft.com/office/drawing/2014/main" xmlns="" id="{DC4EB165-9E40-4452-BA4A-F52EDA21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82" y="2946960"/>
            <a:ext cx="2832819" cy="143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742949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33910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红黑树五大规则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6443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节点是红色或者黑色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根节点是黑色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每个叶子的节点都是黑色的空节点（</a:t>
            </a:r>
            <a:r>
              <a:rPr lang="en-US" altLang="zh-CN" dirty="0"/>
              <a:t>NULL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每个红色节点的两个子节点都是黑色的。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从任意节点到其每个叶子的所有路径都包含相同的黑色节点。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A633784A-E918-482C-AEA4-41103583A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65" y="2346928"/>
            <a:ext cx="6287731" cy="21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057682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红黑树优势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811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相对二叉树，是黑色完美平衡树，效率要高</a:t>
            </a:r>
            <a:endParaRPr lang="en-US" altLang="zh-CN" dirty="0"/>
          </a:p>
          <a:p>
            <a:r>
              <a:rPr lang="zh-CN" altLang="en-US" dirty="0"/>
              <a:t>相对</a:t>
            </a:r>
            <a:r>
              <a:rPr lang="en-US" altLang="zh-CN" dirty="0"/>
              <a:t>AVL</a:t>
            </a:r>
            <a:r>
              <a:rPr lang="zh-CN" altLang="en-US" dirty="0"/>
              <a:t>树，只是黑色完美平衡树，增删效率要高</a:t>
            </a:r>
            <a:endParaRPr lang="en-US" altLang="zh-CN" dirty="0"/>
          </a:p>
          <a:p>
            <a:r>
              <a:rPr lang="zh-CN" altLang="en-US" dirty="0"/>
              <a:t>（红色不影响，缓冲一下，旋转的概率低一点）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也许不一定？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为了更快的查找，</a:t>
            </a:r>
            <a:endParaRPr lang="en-US" altLang="zh-CN" dirty="0"/>
          </a:p>
          <a:p>
            <a:r>
              <a:rPr lang="zh-CN" altLang="en-US" dirty="0"/>
              <a:t>增删你懂的</a:t>
            </a:r>
            <a:endParaRPr lang="zh-CN" altLang="zh-C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80683DB7-B0F1-4DEE-841F-A56B0465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414" y="1779695"/>
            <a:ext cx="5139148" cy="25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632468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红黑树升级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6372124" y="992976"/>
            <a:ext cx="2664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加个</a:t>
            </a:r>
            <a:r>
              <a:rPr lang="en-US" altLang="zh-CN" dirty="0"/>
              <a:t>12</a:t>
            </a:r>
            <a:r>
              <a:rPr lang="zh-CN" altLang="en-US" dirty="0"/>
              <a:t>毫无影响</a:t>
            </a:r>
            <a:endParaRPr lang="en-US" altLang="zh-CN" dirty="0"/>
          </a:p>
          <a:p>
            <a:r>
              <a:rPr lang="zh-CN" altLang="en-US" dirty="0"/>
              <a:t>位置</a:t>
            </a:r>
            <a:endParaRPr lang="en-US" altLang="zh-CN" dirty="0"/>
          </a:p>
          <a:p>
            <a:r>
              <a:rPr lang="zh-CN" altLang="en-US" dirty="0"/>
              <a:t>红色</a:t>
            </a:r>
            <a:endParaRPr lang="en-US" altLang="zh-CN" dirty="0"/>
          </a:p>
          <a:p>
            <a:r>
              <a:rPr lang="zh-CN" altLang="en-US" dirty="0"/>
              <a:t>不影响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8CBFD174-5048-4D9F-944B-8D9391411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987640"/>
            <a:ext cx="5424164" cy="294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80981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红黑树升级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6731871" y="915635"/>
            <a:ext cx="22324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加个</a:t>
            </a:r>
            <a:r>
              <a:rPr lang="en-US" altLang="zh-CN" dirty="0"/>
              <a:t>21</a:t>
            </a:r>
          </a:p>
          <a:p>
            <a:r>
              <a:rPr lang="zh-CN" altLang="en-US" dirty="0"/>
              <a:t>要么</a:t>
            </a:r>
            <a:r>
              <a:rPr lang="en-US" altLang="zh-CN" dirty="0"/>
              <a:t>2</a:t>
            </a:r>
            <a:r>
              <a:rPr lang="zh-CN" altLang="en-US" dirty="0"/>
              <a:t>个红色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要么黑色深度不对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想办法平衡</a:t>
            </a:r>
            <a:endParaRPr lang="zh-CN" altLang="zh-C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E06A63C3-FB87-44F7-ABC2-0760BC28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0" y="790575"/>
            <a:ext cx="6005211" cy="350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63011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95465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红黑树插入处理方式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6443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旋转，左旋右旋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变色，重新着色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258602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10987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练习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1-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栈</a:t>
            </a:r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&amp;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队列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r>
              <a:rPr lang="zh-CN" altLang="en-US" dirty="0"/>
              <a:t>进制转换</a:t>
            </a:r>
            <a:endParaRPr lang="en-US" altLang="zh-CN" dirty="0"/>
          </a:p>
          <a:p>
            <a:r>
              <a:rPr lang="zh-CN" altLang="en-US" dirty="0"/>
              <a:t>回文检测</a:t>
            </a:r>
            <a:endParaRPr lang="en-US" altLang="zh-CN" dirty="0"/>
          </a:p>
          <a:p>
            <a:r>
              <a:rPr lang="zh-CN" altLang="en-US" dirty="0"/>
              <a:t>语法检测器</a:t>
            </a:r>
            <a:endParaRPr lang="en-US" altLang="zh-CN" dirty="0"/>
          </a:p>
          <a:p>
            <a:r>
              <a:rPr lang="zh-CN" altLang="en-US" dirty="0"/>
              <a:t>公式解释器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顺序日志</a:t>
            </a:r>
            <a:endParaRPr lang="en-US" altLang="zh-CN" dirty="0"/>
          </a:p>
          <a:p>
            <a:r>
              <a:rPr lang="zh-CN" altLang="en-US" dirty="0"/>
              <a:t>任务异步计算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优先级队列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58225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红黑树升级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3923954" y="722754"/>
            <a:ext cx="4680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变颜色调整：</a:t>
            </a:r>
            <a:endParaRPr lang="en-US" altLang="zh-CN" dirty="0"/>
          </a:p>
          <a:p>
            <a:r>
              <a:rPr lang="en-US" altLang="zh-CN" dirty="0"/>
              <a:t>21</a:t>
            </a:r>
            <a:r>
              <a:rPr lang="zh-CN" altLang="en-US" dirty="0"/>
              <a:t>插入后，只能是红色，保证子节点高度</a:t>
            </a:r>
            <a:endParaRPr lang="en-US" altLang="zh-CN" dirty="0"/>
          </a:p>
          <a:p>
            <a:r>
              <a:rPr lang="en-US" altLang="zh-CN" dirty="0"/>
              <a:t>22</a:t>
            </a:r>
            <a:r>
              <a:rPr lang="zh-CN" altLang="en-US" dirty="0"/>
              <a:t>变黑</a:t>
            </a:r>
            <a:r>
              <a:rPr lang="en-US" altLang="zh-CN" dirty="0"/>
              <a:t>—</a:t>
            </a:r>
            <a:r>
              <a:rPr lang="zh-CN" altLang="en-US" dirty="0"/>
              <a:t>红色不能是红色的子节点</a:t>
            </a:r>
            <a:endParaRPr lang="en-US" altLang="zh-CN" dirty="0"/>
          </a:p>
          <a:p>
            <a:r>
              <a:rPr lang="en-US" altLang="zh-CN" dirty="0"/>
              <a:t>27</a:t>
            </a:r>
            <a:r>
              <a:rPr lang="zh-CN" altLang="en-US" dirty="0"/>
              <a:t>变黑</a:t>
            </a:r>
            <a:r>
              <a:rPr lang="en-US" altLang="zh-CN" dirty="0"/>
              <a:t>---</a:t>
            </a:r>
            <a:r>
              <a:rPr lang="zh-CN" altLang="en-US" dirty="0"/>
              <a:t>必须是黑色</a:t>
            </a:r>
            <a:endParaRPr lang="en-US" altLang="zh-CN" dirty="0"/>
          </a:p>
          <a:p>
            <a:r>
              <a:rPr lang="en-US" altLang="zh-CN" dirty="0"/>
              <a:t>25</a:t>
            </a:r>
            <a:r>
              <a:rPr lang="zh-CN" altLang="en-US" dirty="0"/>
              <a:t>变红</a:t>
            </a:r>
            <a:r>
              <a:rPr lang="en-US" altLang="zh-CN" dirty="0"/>
              <a:t>---</a:t>
            </a:r>
            <a:r>
              <a:rPr lang="zh-CN" altLang="en-US" dirty="0"/>
              <a:t>因为下面多了一层黑色</a:t>
            </a:r>
            <a:endParaRPr lang="en-US" altLang="zh-CN" dirty="0"/>
          </a:p>
          <a:p>
            <a:r>
              <a:rPr lang="zh-CN" altLang="en-US" dirty="0"/>
              <a:t>满足叶节点高度</a:t>
            </a:r>
            <a:endParaRPr lang="en-US" altLang="zh-CN" dirty="0"/>
          </a:p>
          <a:p>
            <a:r>
              <a:rPr lang="zh-CN" altLang="en-US" dirty="0"/>
              <a:t>满足红色子节点黑色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局部满足</a:t>
            </a:r>
            <a:endParaRPr lang="en-US" altLang="zh-CN" dirty="0"/>
          </a:p>
          <a:p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903AEC4-183C-4A64-9EBF-45FE84D5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1" y="843631"/>
            <a:ext cx="3087680" cy="32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10698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红黑树升级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652075" y="796274"/>
            <a:ext cx="2592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</a:t>
            </a:r>
            <a:r>
              <a:rPr lang="zh-CN" altLang="en-US" dirty="0"/>
              <a:t>和</a:t>
            </a:r>
            <a:r>
              <a:rPr lang="en-US" altLang="zh-CN" dirty="0"/>
              <a:t>25</a:t>
            </a:r>
            <a:r>
              <a:rPr lang="zh-CN" altLang="en-US" dirty="0"/>
              <a:t>都是红色不对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变</a:t>
            </a:r>
            <a:r>
              <a:rPr lang="en-US" altLang="zh-CN" dirty="0"/>
              <a:t>17</a:t>
            </a:r>
            <a:r>
              <a:rPr lang="zh-CN" altLang="en-US" dirty="0"/>
              <a:t>的颜色？深度不对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只能旋转了</a:t>
            </a:r>
            <a:endParaRPr lang="zh-CN" altLang="zh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CAB190C5-05AE-4660-B4C7-157A658FB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698669"/>
            <a:ext cx="5078419" cy="347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53870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红黑树升级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652075" y="796274"/>
            <a:ext cx="2592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17-13-15</a:t>
            </a:r>
            <a:r>
              <a:rPr lang="zh-CN" altLang="en-US" dirty="0"/>
              <a:t>三个节点左旋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13</a:t>
            </a:r>
            <a:r>
              <a:rPr lang="zh-CN" altLang="en-US" dirty="0"/>
              <a:t>降下来</a:t>
            </a:r>
            <a:endParaRPr lang="en-US" altLang="zh-CN" dirty="0"/>
          </a:p>
          <a:p>
            <a:r>
              <a:rPr lang="en-US" altLang="zh-CN" dirty="0"/>
              <a:t>15</a:t>
            </a:r>
            <a:r>
              <a:rPr lang="zh-CN" altLang="en-US" dirty="0"/>
              <a:t>当成</a:t>
            </a:r>
            <a:r>
              <a:rPr lang="en-US" altLang="zh-CN" dirty="0"/>
              <a:t>13</a:t>
            </a:r>
            <a:r>
              <a:rPr lang="zh-CN" altLang="en-US" dirty="0"/>
              <a:t>的右节点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跟</a:t>
            </a:r>
            <a:r>
              <a:rPr lang="en-US" altLang="zh-CN" dirty="0"/>
              <a:t>AVL</a:t>
            </a:r>
            <a:r>
              <a:rPr lang="zh-CN" altLang="en-US" dirty="0"/>
              <a:t>树旋转一样的</a:t>
            </a:r>
            <a:endParaRPr lang="zh-CN" altLang="zh-C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F1EF43AF-E3D2-4BAE-8D33-8E9FED587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714570"/>
            <a:ext cx="5208557" cy="336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259492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红黑树升级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652075" y="796274"/>
            <a:ext cx="2592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根节点黑色</a:t>
            </a:r>
            <a:endParaRPr lang="en-US" altLang="zh-CN" dirty="0"/>
          </a:p>
          <a:p>
            <a:r>
              <a:rPr lang="en-US" altLang="zh-CN" dirty="0"/>
              <a:t>13</a:t>
            </a:r>
            <a:r>
              <a:rPr lang="zh-CN" altLang="en-US" dirty="0"/>
              <a:t>变红</a:t>
            </a:r>
            <a:r>
              <a:rPr lang="en-US" altLang="zh-CN" dirty="0"/>
              <a:t>—</a:t>
            </a:r>
            <a:r>
              <a:rPr lang="zh-CN" altLang="en-US" dirty="0"/>
              <a:t>高度</a:t>
            </a:r>
            <a:endParaRPr lang="en-US" altLang="zh-CN" dirty="0"/>
          </a:p>
          <a:p>
            <a:r>
              <a:rPr lang="en-US" altLang="zh-CN" dirty="0"/>
              <a:t>8-15</a:t>
            </a:r>
            <a:r>
              <a:rPr lang="zh-CN" altLang="en-US" dirty="0"/>
              <a:t>都是黑色的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的深度</a:t>
            </a:r>
            <a:endParaRPr lang="en-US" altLang="zh-CN" dirty="0"/>
          </a:p>
          <a:p>
            <a:endParaRPr lang="zh-CN" altLang="zh-C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5AD48B86-6CD5-4A87-9E3D-B9CC5F539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1" y="672906"/>
            <a:ext cx="4992813" cy="33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465600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红黑树升级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652075" y="796274"/>
            <a:ext cx="259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13-8-11</a:t>
            </a:r>
            <a:r>
              <a:rPr lang="zh-CN" altLang="en-US" dirty="0"/>
              <a:t>右旋</a:t>
            </a:r>
            <a:endParaRPr lang="en-US" altLang="zh-CN" dirty="0"/>
          </a:p>
          <a:p>
            <a:endParaRPr lang="zh-CN" altLang="zh-C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0FA9932E-0F2B-4EA7-B3E3-DA9EB167C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09" y="639465"/>
            <a:ext cx="5005256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2692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红黑树升级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652075" y="796274"/>
            <a:ext cx="25924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着色一下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Done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卒</a:t>
            </a:r>
            <a:endParaRPr lang="zh-CN" altLang="zh-C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F8620245-1091-46B6-8ADE-DE0527F3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699620"/>
            <a:ext cx="5006414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87247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红黑树应用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644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一切为了更快的查找！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C#</a:t>
            </a:r>
            <a:r>
              <a:rPr lang="zh-CN" altLang="en-US" dirty="0"/>
              <a:t>里面的</a:t>
            </a:r>
            <a:r>
              <a:rPr lang="en-US" altLang="zh-CN" dirty="0" err="1"/>
              <a:t>TreeSet</a:t>
            </a:r>
            <a:r>
              <a:rPr lang="en-US" altLang="zh-CN" dirty="0"/>
              <a:t>  </a:t>
            </a:r>
            <a:r>
              <a:rPr lang="en-US" altLang="zh-CN" dirty="0" err="1"/>
              <a:t>SortedDictionary</a:t>
            </a:r>
            <a:endParaRPr lang="en-US" altLang="zh-CN" dirty="0"/>
          </a:p>
          <a:p>
            <a:r>
              <a:rPr lang="zh-CN" altLang="en-US" dirty="0"/>
              <a:t>实时计算   图像处理  等等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871156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跳跃表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019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跳跃列表是</a:t>
            </a:r>
            <a:r>
              <a:rPr lang="zh-CN" altLang="en-US" dirty="0"/>
              <a:t>用来</a:t>
            </a:r>
            <a:r>
              <a:rPr lang="zh-CN" altLang="zh-CN" dirty="0"/>
              <a:t>替代平衡树而作为实现方法的一种数据结构。</a:t>
            </a:r>
            <a:endParaRPr lang="en-US" altLang="zh-CN" dirty="0"/>
          </a:p>
          <a:p>
            <a:r>
              <a:rPr lang="zh-CN" altLang="zh-CN" dirty="0"/>
              <a:t>跳跃列表的算法有同平衡树一样的渐进的预期时间边界，并且更简单、更快速和使用更少的空间。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有序链表  </a:t>
            </a:r>
            <a:endParaRPr lang="en-US" altLang="zh-CN" dirty="0"/>
          </a:p>
          <a:p>
            <a:r>
              <a:rPr lang="zh-CN" altLang="en-US" dirty="0"/>
              <a:t>多层链表  </a:t>
            </a:r>
            <a:endParaRPr lang="en-US" altLang="zh-CN" dirty="0"/>
          </a:p>
          <a:p>
            <a:r>
              <a:rPr lang="zh-CN" altLang="en-US" dirty="0"/>
              <a:t>类似二分法查找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03272541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链表查询进化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508065" y="915635"/>
            <a:ext cx="33479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单层链表 有序 时间复杂度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双层链表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数据量</a:t>
            </a:r>
            <a:r>
              <a:rPr lang="en-US" altLang="zh-CN" dirty="0"/>
              <a:t>100w </a:t>
            </a:r>
            <a:r>
              <a:rPr lang="zh-CN" altLang="en-US" dirty="0"/>
              <a:t>，还可以多来几层</a:t>
            </a:r>
            <a:endParaRPr lang="en-US" altLang="zh-CN" dirty="0"/>
          </a:p>
          <a:p>
            <a:r>
              <a:rPr lang="zh-CN" altLang="en-US" dirty="0"/>
              <a:t>三层链表</a:t>
            </a: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880A6BC5-37FB-41E1-993A-4D057E02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2" y="771625"/>
            <a:ext cx="43910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8276FD6C-0976-4BF8-98EB-787E1DE0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72" y="1419670"/>
            <a:ext cx="4419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79DEAD34-6A7E-43EE-BF38-3B7B18780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695131"/>
            <a:ext cx="4562475" cy="167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51992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跳跃表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76250" y="915635"/>
            <a:ext cx="7019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dirty="0"/>
              <a:t>1  </a:t>
            </a:r>
            <a:r>
              <a:rPr lang="zh-CN" altLang="en-US" dirty="0"/>
              <a:t>由很多层结构组成；</a:t>
            </a:r>
          </a:p>
          <a:p>
            <a:pPr latinLnBrk="1"/>
            <a:r>
              <a:rPr lang="en-US" altLang="zh-CN" dirty="0"/>
              <a:t>2  </a:t>
            </a:r>
            <a:r>
              <a:rPr lang="zh-CN" altLang="en-US" dirty="0"/>
              <a:t>每一层都是有序的链表，排列顺序为由高层到底层，都至少包含两个链表节点，分别是前面的</a:t>
            </a:r>
            <a:r>
              <a:rPr lang="en-US" altLang="zh-CN" dirty="0"/>
              <a:t>head</a:t>
            </a:r>
            <a:r>
              <a:rPr lang="zh-CN" altLang="en-US" dirty="0"/>
              <a:t>节点和后面的</a:t>
            </a:r>
            <a:r>
              <a:rPr lang="en-US" altLang="zh-CN" dirty="0"/>
              <a:t>null</a:t>
            </a:r>
            <a:r>
              <a:rPr lang="zh-CN" altLang="en-US" dirty="0"/>
              <a:t>节点；</a:t>
            </a:r>
          </a:p>
          <a:p>
            <a:pPr latinLnBrk="1"/>
            <a:r>
              <a:rPr lang="en-US" altLang="zh-CN" dirty="0"/>
              <a:t>3  </a:t>
            </a:r>
            <a:r>
              <a:rPr lang="zh-CN" altLang="en-US" dirty="0"/>
              <a:t>最底层的链表包含了所有的元素；</a:t>
            </a:r>
          </a:p>
          <a:p>
            <a:pPr latinLnBrk="1"/>
            <a:r>
              <a:rPr lang="en-US" altLang="zh-CN" dirty="0"/>
              <a:t>4  </a:t>
            </a:r>
            <a:r>
              <a:rPr lang="zh-CN" altLang="en-US" dirty="0"/>
              <a:t>如果元素出现在某一层的链表中，该层之下的链表都会出现；</a:t>
            </a:r>
          </a:p>
          <a:p>
            <a:pPr latinLnBrk="1"/>
            <a:r>
              <a:rPr lang="en-US" altLang="zh-CN" dirty="0"/>
              <a:t>5  </a:t>
            </a:r>
            <a:r>
              <a:rPr lang="zh-CN" altLang="en-US" dirty="0"/>
              <a:t>链表中的每个节点都包含两个指针，一个指向同一层的下一个链表节点，另一个指向下一层的同一个链表节点；</a:t>
            </a:r>
          </a:p>
        </p:txBody>
      </p:sp>
    </p:spTree>
    <p:extLst>
      <p:ext uri="{BB962C8B-B14F-4D97-AF65-F5344CB8AC3E}">
        <p14:creationId xmlns:p14="http://schemas.microsoft.com/office/powerpoint/2010/main" val="42306735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20313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数据结构小结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60" y="915635"/>
            <a:ext cx="80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学会适当且高效地使用数据结构</a:t>
            </a:r>
            <a:r>
              <a:rPr lang="zh-CN" altLang="en-US" dirty="0"/>
              <a:t>是进步的开端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先抽象</a:t>
            </a:r>
            <a:r>
              <a:rPr lang="zh-CN" altLang="zh-CN" dirty="0"/>
              <a:t>数据</a:t>
            </a:r>
            <a:r>
              <a:rPr lang="zh-CN" altLang="en-US" dirty="0"/>
              <a:t>，然后来思考问题解决方案，</a:t>
            </a:r>
            <a:r>
              <a:rPr lang="zh-CN" altLang="zh-CN" dirty="0"/>
              <a:t>会更容易得到好方案。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封装</a:t>
            </a:r>
            <a:r>
              <a:rPr lang="en-US" altLang="zh-CN" dirty="0"/>
              <a:t>—</a:t>
            </a:r>
            <a:r>
              <a:rPr lang="zh-CN" altLang="en-US" dirty="0"/>
              <a:t>封装</a:t>
            </a:r>
            <a:r>
              <a:rPr lang="en-US" altLang="zh-CN" dirty="0"/>
              <a:t>---</a:t>
            </a:r>
            <a:r>
              <a:rPr lang="zh-CN" altLang="en-US" dirty="0"/>
              <a:t>封装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5546497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7235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跳跃表查询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86754" y="3613425"/>
            <a:ext cx="722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试试分别查找</a:t>
            </a:r>
            <a:r>
              <a:rPr lang="en-US" altLang="zh-CN" dirty="0"/>
              <a:t>7    21   32  71  117</a:t>
            </a:r>
            <a:endParaRPr lang="zh-CN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FFD9C216-102C-4B7C-897A-D092B1F7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" y="1059645"/>
            <a:ext cx="74104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375067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数据插入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019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从最底层开始插入，定位位置</a:t>
            </a:r>
            <a:endParaRPr lang="en-US" altLang="zh-CN" dirty="0"/>
          </a:p>
          <a:p>
            <a:r>
              <a:rPr lang="zh-CN" altLang="en-US" dirty="0"/>
              <a:t>确定数据插入的层数</a:t>
            </a:r>
            <a:r>
              <a:rPr lang="en-US" altLang="zh-CN" dirty="0"/>
              <a:t>(</a:t>
            </a:r>
            <a:r>
              <a:rPr lang="zh-CN" altLang="en-US" dirty="0"/>
              <a:t>随机生成个值，满足条件就插入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然后自下往上一层层插入即可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其中，概率为</a:t>
            </a:r>
            <a:r>
              <a:rPr lang="en-US" altLang="zh-CN" dirty="0"/>
              <a:t>1/2</a:t>
            </a:r>
            <a:r>
              <a:rPr lang="zh-CN" altLang="en-US" dirty="0"/>
              <a:t>或者是</a:t>
            </a:r>
            <a:r>
              <a:rPr lang="en-US" altLang="zh-CN" dirty="0"/>
              <a:t>1/4</a:t>
            </a:r>
            <a:r>
              <a:rPr lang="zh-CN" altLang="en-US" dirty="0"/>
              <a:t>的时候，整体的性能会比较好</a:t>
            </a:r>
            <a:endParaRPr lang="en-US" altLang="zh-CN" dirty="0"/>
          </a:p>
          <a:p>
            <a:r>
              <a:rPr lang="en-US" altLang="zh-CN" dirty="0"/>
              <a:t>½</a:t>
            </a:r>
            <a:r>
              <a:rPr lang="zh-CN" altLang="en-US" dirty="0"/>
              <a:t>也就是所谓的抛硬币法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F0500050-9B23-4FF0-B82A-877D68CA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905" y="2570602"/>
            <a:ext cx="5682330" cy="163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43886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复杂度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019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查找复杂度 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插入复杂度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删除复杂度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空间复杂度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r>
              <a:rPr lang="zh-CN" altLang="zh-CN" dirty="0"/>
              <a:t>跳跃列表</a:t>
            </a:r>
            <a:r>
              <a:rPr lang="zh-CN" altLang="en-US" dirty="0"/>
              <a:t>经常用来代替平衡树红黑树，因为简单</a:t>
            </a:r>
            <a:endParaRPr lang="zh-CN" altLang="zh-C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A5879B20-DA9A-4599-8FD9-86D7EF00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914" y="2807483"/>
            <a:ext cx="5178295" cy="149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827075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66236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B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699620"/>
            <a:ext cx="70190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树（</a:t>
            </a:r>
            <a:r>
              <a:rPr lang="en-US" altLang="zh-CN" dirty="0"/>
              <a:t>B-</a:t>
            </a:r>
            <a:r>
              <a:rPr lang="zh-CN" altLang="en-US" dirty="0"/>
              <a:t>树），是一种多路搜索树（并非二叉的）：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定义任意非叶子节点最多可以有</a:t>
            </a:r>
            <a:r>
              <a:rPr lang="en-US" altLang="zh-CN" dirty="0"/>
              <a:t>M</a:t>
            </a:r>
            <a:r>
              <a:rPr lang="zh-CN" altLang="en-US" dirty="0"/>
              <a:t>个儿子节点；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且</a:t>
            </a:r>
            <a:r>
              <a:rPr lang="en-US" altLang="zh-CN" dirty="0"/>
              <a:t>M&gt;2</a:t>
            </a:r>
            <a:r>
              <a:rPr lang="zh-CN" altLang="en-US" dirty="0"/>
              <a:t>；则根节点的儿子数为：</a:t>
            </a:r>
            <a:r>
              <a:rPr lang="en-US" altLang="zh-CN" dirty="0"/>
              <a:t>[2</a:t>
            </a:r>
            <a:r>
              <a:rPr lang="zh-CN" altLang="en-US" dirty="0"/>
              <a:t>，</a:t>
            </a:r>
            <a:r>
              <a:rPr lang="en-US" altLang="zh-CN" dirty="0"/>
              <a:t>M]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除根节点为的非叶子节点的儿子树为</a:t>
            </a:r>
            <a:r>
              <a:rPr lang="en-US" altLang="zh-CN" dirty="0"/>
              <a:t>[M/2</a:t>
            </a:r>
            <a:r>
              <a:rPr lang="zh-CN" altLang="en-US" dirty="0"/>
              <a:t>，</a:t>
            </a:r>
            <a:r>
              <a:rPr lang="en-US" altLang="zh-CN" dirty="0"/>
              <a:t>M]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每个结点存放至少</a:t>
            </a:r>
            <a:r>
              <a:rPr lang="en-US" altLang="zh-CN" dirty="0"/>
              <a:t>M/2 - 1 </a:t>
            </a:r>
            <a:r>
              <a:rPr lang="zh-CN" altLang="en-US" dirty="0"/>
              <a:t>（去上整）且至多</a:t>
            </a:r>
            <a:r>
              <a:rPr lang="en-US" altLang="zh-CN" dirty="0"/>
              <a:t>M -1 </a:t>
            </a:r>
            <a:r>
              <a:rPr lang="zh-CN" altLang="en-US" dirty="0"/>
              <a:t>个关键字；（至少为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5 </a:t>
            </a:r>
            <a:r>
              <a:rPr lang="zh-CN" altLang="en-US" dirty="0"/>
              <a:t>非叶子结点的关键字个数 </a:t>
            </a:r>
            <a:r>
              <a:rPr lang="en-US" altLang="zh-CN" dirty="0"/>
              <a:t>= </a:t>
            </a:r>
            <a:r>
              <a:rPr lang="zh-CN" altLang="en-US" dirty="0"/>
              <a:t>指向子节点的指针数 </a:t>
            </a:r>
            <a:r>
              <a:rPr lang="en-US" altLang="zh-CN" dirty="0"/>
              <a:t>-1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6 </a:t>
            </a:r>
            <a:r>
              <a:rPr lang="zh-CN" altLang="en-US" dirty="0"/>
              <a:t>非叶子节点的关键字：</a:t>
            </a:r>
            <a:r>
              <a:rPr lang="en-US" altLang="zh-CN" dirty="0"/>
              <a:t>K[1],K[2],K[3],…,K[M-1;</a:t>
            </a:r>
            <a:r>
              <a:rPr lang="zh-CN" altLang="en-US" dirty="0"/>
              <a:t>且</a:t>
            </a:r>
            <a:r>
              <a:rPr lang="en-US" altLang="zh-CN" dirty="0"/>
              <a:t>K[</a:t>
            </a:r>
            <a:r>
              <a:rPr lang="en-US" altLang="zh-CN" dirty="0" err="1"/>
              <a:t>i</a:t>
            </a:r>
            <a:r>
              <a:rPr lang="en-US" altLang="zh-CN" dirty="0"/>
              <a:t>] &lt; K[</a:t>
            </a:r>
            <a:r>
              <a:rPr lang="en-US" altLang="zh-CN" dirty="0" err="1"/>
              <a:t>i</a:t>
            </a:r>
            <a:r>
              <a:rPr lang="en-US" altLang="zh-CN" dirty="0"/>
              <a:t> +1];</a:t>
            </a:r>
          </a:p>
          <a:p>
            <a:r>
              <a:rPr lang="en-US" altLang="zh-CN" dirty="0"/>
              <a:t>7 </a:t>
            </a:r>
            <a:r>
              <a:rPr lang="zh-CN" altLang="en-US" dirty="0"/>
              <a:t>非叶子结点的指针：</a:t>
            </a:r>
            <a:r>
              <a:rPr lang="en-US" altLang="zh-CN" dirty="0"/>
              <a:t>P[1], P[2], …, P[M]</a:t>
            </a:r>
            <a:r>
              <a:rPr lang="zh-CN" altLang="en-US" dirty="0"/>
              <a:t>；其中</a:t>
            </a:r>
            <a:r>
              <a:rPr lang="en-US" altLang="zh-CN" dirty="0"/>
              <a:t>P[1]</a:t>
            </a:r>
            <a:r>
              <a:rPr lang="zh-CN" altLang="en-US" dirty="0"/>
              <a:t>指向关键字小于</a:t>
            </a:r>
            <a:r>
              <a:rPr lang="en-US" altLang="zh-CN" dirty="0"/>
              <a:t>K[1]</a:t>
            </a:r>
            <a:r>
              <a:rPr lang="zh-CN" altLang="en-US" dirty="0"/>
              <a:t>的子树，</a:t>
            </a:r>
            <a:r>
              <a:rPr lang="en-US" altLang="zh-CN" dirty="0"/>
              <a:t>P[M]</a:t>
            </a:r>
            <a:r>
              <a:rPr lang="zh-CN" altLang="en-US" dirty="0"/>
              <a:t>指向关键字大于</a:t>
            </a:r>
            <a:r>
              <a:rPr lang="en-US" altLang="zh-CN" dirty="0"/>
              <a:t>K[M-1]</a:t>
            </a:r>
            <a:r>
              <a:rPr lang="zh-CN" altLang="en-US" dirty="0"/>
              <a:t>的子树，其它</a:t>
            </a:r>
            <a:r>
              <a:rPr lang="en-US" altLang="zh-CN" dirty="0"/>
              <a:t>P[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指向关键字属于</a:t>
            </a:r>
            <a:r>
              <a:rPr lang="en-US" altLang="zh-CN" dirty="0"/>
              <a:t>(K[i-1], K[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  <a:r>
              <a:rPr lang="zh-CN" altLang="en-US" dirty="0"/>
              <a:t>的子树；</a:t>
            </a:r>
            <a:endParaRPr lang="en-US" altLang="zh-CN" dirty="0"/>
          </a:p>
          <a:p>
            <a:r>
              <a:rPr lang="en-US" altLang="zh-CN" dirty="0"/>
              <a:t>8 </a:t>
            </a:r>
            <a:r>
              <a:rPr lang="zh-CN" altLang="en-US" dirty="0"/>
              <a:t>所有叶子结点位于同一层；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58283808"/>
      </p:ext>
    </p:extLst>
  </p:cSld>
  <p:clrMapOvr>
    <a:masterClrMapping/>
  </p:clrMapOvr>
  <p:transition spd="slow">
    <p:push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66236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B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01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  <a:r>
              <a:rPr lang="en-US" altLang="zh-CN" dirty="0"/>
              <a:t>—M=3</a:t>
            </a:r>
            <a:endParaRPr lang="zh-CN" altLang="zh-CN" dirty="0"/>
          </a:p>
        </p:txBody>
      </p: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xmlns="" id="{B9240388-E9F2-49E8-B9BD-7D1FCB15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5" y="1491675"/>
            <a:ext cx="5379842" cy="273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B644EBC-97DA-4CA0-805D-1B1F2A63CB74}"/>
              </a:ext>
            </a:extLst>
          </p:cNvPr>
          <p:cNvSpPr txBox="1"/>
          <p:nvPr/>
        </p:nvSpPr>
        <p:spPr>
          <a:xfrm>
            <a:off x="5940095" y="1530216"/>
            <a:ext cx="3168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关键字集合分布在整颗树中；</a:t>
            </a:r>
          </a:p>
          <a:p>
            <a:r>
              <a:rPr lang="zh-CN" altLang="en-US" dirty="0"/>
              <a:t>任何一个关键字出现且只出现在一个结点中；</a:t>
            </a:r>
          </a:p>
          <a:p>
            <a:r>
              <a:rPr lang="zh-CN" altLang="en-US" dirty="0"/>
              <a:t>搜索有可能在非叶子结点结束；</a:t>
            </a:r>
          </a:p>
          <a:p>
            <a:r>
              <a:rPr lang="zh-CN" altLang="en-US" dirty="0"/>
              <a:t>其搜索性能等价于在关键字全集内做一次二分查找；</a:t>
            </a:r>
          </a:p>
          <a:p>
            <a:r>
              <a:rPr lang="zh-CN" altLang="en-US" dirty="0"/>
              <a:t>自动层次控制；</a:t>
            </a:r>
          </a:p>
        </p:txBody>
      </p:sp>
    </p:spTree>
    <p:extLst>
      <p:ext uri="{BB962C8B-B14F-4D97-AF65-F5344CB8AC3E}">
        <p14:creationId xmlns:p14="http://schemas.microsoft.com/office/powerpoint/2010/main" val="2902179906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82586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B+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019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B+</a:t>
            </a:r>
            <a:r>
              <a:rPr lang="zh-CN" altLang="en-US" dirty="0"/>
              <a:t>树是</a:t>
            </a:r>
            <a:r>
              <a:rPr lang="en-US" altLang="zh-CN" dirty="0"/>
              <a:t>B-</a:t>
            </a:r>
            <a:r>
              <a:rPr lang="zh-CN" altLang="en-US" dirty="0"/>
              <a:t>树的变体，也是一种多路搜索树：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其定义基本与</a:t>
            </a:r>
            <a:r>
              <a:rPr lang="en-US" altLang="zh-CN" dirty="0"/>
              <a:t>B-</a:t>
            </a:r>
            <a:r>
              <a:rPr lang="zh-CN" altLang="en-US" dirty="0"/>
              <a:t>树同，除了：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非叶子结点的子树指针与关键字个数相同；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非叶子结点的子树指针</a:t>
            </a:r>
            <a:r>
              <a:rPr lang="en-US" altLang="zh-CN" dirty="0"/>
              <a:t>P[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，指向关键字值属于</a:t>
            </a:r>
            <a:r>
              <a:rPr lang="en-US" altLang="zh-CN" dirty="0"/>
              <a:t>[K[</a:t>
            </a:r>
            <a:r>
              <a:rPr lang="en-US" altLang="zh-CN" dirty="0" err="1"/>
              <a:t>i</a:t>
            </a:r>
            <a:r>
              <a:rPr lang="en-US" altLang="zh-CN" dirty="0"/>
              <a:t>], K[i+1])</a:t>
            </a:r>
            <a:r>
              <a:rPr lang="zh-CN" altLang="en-US" dirty="0"/>
              <a:t>的子树（</a:t>
            </a:r>
            <a:r>
              <a:rPr lang="en-US" altLang="zh-CN" dirty="0"/>
              <a:t>B-</a:t>
            </a:r>
            <a:r>
              <a:rPr lang="zh-CN" altLang="en-US" dirty="0"/>
              <a:t>树是开区间）；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为所有叶子结点增加一个链指针；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所有关键字都在叶子结点出现；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64484170"/>
      </p:ext>
    </p:extLst>
  </p:cSld>
  <p:clrMapOvr>
    <a:masterClrMapping/>
  </p:clrMapOvr>
  <p:transition spd="slow">
    <p:push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825867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B+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505159" y="915635"/>
            <a:ext cx="701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B+</a:t>
            </a:r>
            <a:r>
              <a:rPr lang="zh-CN" altLang="en-US" dirty="0"/>
              <a:t>树</a:t>
            </a:r>
            <a:r>
              <a:rPr lang="en-US" altLang="zh-CN" dirty="0"/>
              <a:t>—M=3</a:t>
            </a:r>
            <a:endParaRPr lang="zh-CN" altLang="zh-CN" dirty="0"/>
          </a:p>
        </p:txBody>
      </p:sp>
      <p:pic>
        <p:nvPicPr>
          <p:cNvPr id="4098" name="Picture 2" descr="在这里插入图片描述">
            <a:extLst>
              <a:ext uri="{FF2B5EF4-FFF2-40B4-BE49-F238E27FC236}">
                <a16:creationId xmlns:a16="http://schemas.microsoft.com/office/drawing/2014/main" xmlns="" id="{0A19E897-D239-4001-ABF0-A51BBC650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04" y="1491675"/>
            <a:ext cx="4777470" cy="287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00911AB-D90E-43A3-B067-9179DFE805F6}"/>
              </a:ext>
            </a:extLst>
          </p:cNvPr>
          <p:cNvSpPr txBox="1"/>
          <p:nvPr/>
        </p:nvSpPr>
        <p:spPr>
          <a:xfrm>
            <a:off x="5580070" y="1059645"/>
            <a:ext cx="33122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所有关键字都出现在叶子结点的链表中（稠密索引），且链表中的关键字恰好是有序的；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不可能在非叶子结点命中；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非叶子结点相当于是叶子结点的索引（稀疏索引），叶子结点相当于是存储（关键字）数据的数据层；</a:t>
            </a:r>
          </a:p>
        </p:txBody>
      </p:sp>
    </p:spTree>
    <p:extLst>
      <p:ext uri="{BB962C8B-B14F-4D97-AF65-F5344CB8AC3E}">
        <p14:creationId xmlns:p14="http://schemas.microsoft.com/office/powerpoint/2010/main" val="691571599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74892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B*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xmlns="" id="{710361A3-96CF-4B73-9574-A6D7AFB4A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7" y="915635"/>
            <a:ext cx="4846293" cy="296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585201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80342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B* </a:t>
            </a:r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67714" y="771625"/>
            <a:ext cx="7704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B*</a:t>
            </a:r>
            <a:r>
              <a:rPr lang="zh-CN" altLang="en-US" dirty="0"/>
              <a:t>树定义了非叶子结点关键字个数至少为</a:t>
            </a:r>
            <a:r>
              <a:rPr lang="en-US" altLang="zh-CN" dirty="0"/>
              <a:t>(2/3)*M</a:t>
            </a:r>
            <a:r>
              <a:rPr lang="zh-CN" altLang="en-US" dirty="0"/>
              <a:t>，即块的最低使用率为</a:t>
            </a:r>
            <a:r>
              <a:rPr lang="en-US" altLang="zh-CN" dirty="0"/>
              <a:t>2/3</a:t>
            </a:r>
            <a:r>
              <a:rPr lang="zh-CN" altLang="en-US" dirty="0"/>
              <a:t>代替</a:t>
            </a:r>
            <a:r>
              <a:rPr lang="en-US" altLang="zh-CN" dirty="0"/>
              <a:t>B+</a:t>
            </a:r>
            <a:r>
              <a:rPr lang="zh-CN" altLang="en-US" dirty="0"/>
              <a:t>树的</a:t>
            </a:r>
            <a:r>
              <a:rPr lang="en-US" altLang="zh-CN" dirty="0"/>
              <a:t>1/2</a:t>
            </a:r>
            <a:r>
              <a:rPr lang="zh-CN" altLang="en-US" dirty="0"/>
              <a:t>）；</a:t>
            </a:r>
            <a:endParaRPr lang="en-US" altLang="zh-CN" dirty="0"/>
          </a:p>
          <a:p>
            <a:r>
              <a:rPr lang="en-US" altLang="zh-CN" dirty="0"/>
              <a:t>2 B+</a:t>
            </a:r>
            <a:r>
              <a:rPr lang="zh-CN" altLang="en-US" dirty="0"/>
              <a:t>树的分裂：当一个结点满时，分配一个新的结点，并将原结点中</a:t>
            </a:r>
            <a:r>
              <a:rPr lang="en-US" altLang="zh-CN" dirty="0"/>
              <a:t>1/2</a:t>
            </a:r>
            <a:r>
              <a:rPr lang="zh-CN" altLang="en-US" dirty="0"/>
              <a:t>的数据复制到新结点，最后在父结点中增加新结点的指针；</a:t>
            </a:r>
            <a:r>
              <a:rPr lang="en-US" altLang="zh-CN" dirty="0"/>
              <a:t>B+</a:t>
            </a:r>
            <a:r>
              <a:rPr lang="zh-CN" altLang="en-US" dirty="0"/>
              <a:t>树的分裂只影响原结点和父结点，而不会影响兄弟结点，所以它不需要指向兄弟的指针；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*树的分裂：当一个结点满时，如果它的下一个兄弟结点未满，那么将一部分数据移到兄弟结点中，再在原结点插入关键字，最后修改父结点中兄弟结点的关键字（因为兄弟结点的关键字范围改变了）；如果兄弟也满了，则在原结点与兄弟结点之间增加新结点，并各复制</a:t>
            </a:r>
            <a:r>
              <a:rPr lang="en-US" altLang="zh-CN" dirty="0"/>
              <a:t>1/3</a:t>
            </a:r>
            <a:r>
              <a:rPr lang="zh-CN" altLang="en-US" dirty="0"/>
              <a:t>的数据到新结点，最后在父结点增加新结点的指针；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B*</a:t>
            </a:r>
            <a:r>
              <a:rPr lang="zh-CN" altLang="en-US" dirty="0"/>
              <a:t>树相对于</a:t>
            </a:r>
            <a:r>
              <a:rPr lang="en-US" altLang="zh-CN" dirty="0"/>
              <a:t>B+</a:t>
            </a:r>
            <a:r>
              <a:rPr lang="zh-CN" altLang="en-US" dirty="0"/>
              <a:t>树，空间利用率上有所提高，查询速率也有所提高。</a:t>
            </a:r>
          </a:p>
        </p:txBody>
      </p:sp>
    </p:spTree>
    <p:extLst>
      <p:ext uri="{BB962C8B-B14F-4D97-AF65-F5344CB8AC3E}">
        <p14:creationId xmlns:p14="http://schemas.microsoft.com/office/powerpoint/2010/main" val="3116703545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291" name="矩形 27"/>
          <p:cNvSpPr/>
          <p:nvPr/>
        </p:nvSpPr>
        <p:spPr>
          <a:xfrm>
            <a:off x="476250" y="177800"/>
            <a:ext cx="11079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8607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总结树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16B512D6-5C02-4FFA-BD5E-8D82BFAB8AA1}"/>
              </a:ext>
            </a:extLst>
          </p:cNvPr>
          <p:cNvSpPr txBox="1"/>
          <p:nvPr/>
        </p:nvSpPr>
        <p:spPr>
          <a:xfrm>
            <a:off x="467714" y="771625"/>
            <a:ext cx="77045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</a:t>
            </a:r>
            <a:r>
              <a:rPr lang="zh-CN" altLang="en-US" dirty="0"/>
              <a:t>二叉搜索树：二叉树，每个结点只存储一个关键字且值大于左子树，小于右子树。</a:t>
            </a:r>
            <a:endParaRPr lang="en-US" altLang="zh-CN" dirty="0"/>
          </a:p>
          <a:p>
            <a:r>
              <a:rPr lang="en-US" altLang="zh-CN" dirty="0"/>
              <a:t>2   B</a:t>
            </a:r>
            <a:r>
              <a:rPr lang="zh-CN" altLang="en-US" dirty="0"/>
              <a:t>（</a:t>
            </a:r>
            <a:r>
              <a:rPr lang="en-US" altLang="zh-CN" dirty="0"/>
              <a:t>B-</a:t>
            </a:r>
            <a:r>
              <a:rPr lang="zh-CN" altLang="en-US" dirty="0"/>
              <a:t>）树：多路搜索树，每个结点存储</a:t>
            </a:r>
            <a:r>
              <a:rPr lang="en-US" altLang="zh-CN" dirty="0"/>
              <a:t>M/2</a:t>
            </a:r>
            <a:r>
              <a:rPr lang="zh-CN" altLang="en-US" dirty="0"/>
              <a:t>到</a:t>
            </a:r>
            <a:r>
              <a:rPr lang="en-US" altLang="zh-CN" dirty="0"/>
              <a:t>M</a:t>
            </a:r>
            <a:r>
              <a:rPr lang="zh-CN" altLang="en-US" dirty="0"/>
              <a:t>个关键字，非叶子结点存储指向关键字范围的子结点； 所有关键字在整颗树中出现，且只出现一次，非叶子结点可以命中；</a:t>
            </a:r>
            <a:endParaRPr lang="en-US" altLang="zh-CN" dirty="0"/>
          </a:p>
          <a:p>
            <a:pPr marL="342900" indent="-342900">
              <a:buAutoNum type="arabicPlain" startAt="3"/>
            </a:pPr>
            <a:r>
              <a:rPr lang="en-US" altLang="zh-CN" dirty="0"/>
              <a:t>B+</a:t>
            </a:r>
            <a:r>
              <a:rPr lang="zh-CN" altLang="en-US" dirty="0"/>
              <a:t>树：在</a:t>
            </a:r>
            <a:r>
              <a:rPr lang="en-US" altLang="zh-CN" dirty="0"/>
              <a:t>B-</a:t>
            </a:r>
            <a:r>
              <a:rPr lang="zh-CN" altLang="en-US" dirty="0"/>
              <a:t>树基础上，为叶子结点增加链表指针，所有关键字都在叶子结点中出现，非叶子结点作为叶子结点的索引；</a:t>
            </a:r>
            <a:endParaRPr lang="en-US" altLang="zh-CN" dirty="0"/>
          </a:p>
          <a:p>
            <a:pPr marL="342900" indent="-342900">
              <a:buAutoNum type="arabicPlain" startAt="3"/>
            </a:pPr>
            <a:r>
              <a:rPr lang="en-US" altLang="zh-CN" dirty="0"/>
              <a:t>B+</a:t>
            </a:r>
            <a:r>
              <a:rPr lang="zh-CN" altLang="en-US" dirty="0"/>
              <a:t>树总是到叶子结点才命中；</a:t>
            </a:r>
            <a:endParaRPr lang="en-US" altLang="zh-CN" dirty="0"/>
          </a:p>
          <a:p>
            <a:pPr marL="342900" indent="-342900">
              <a:buAutoNum type="arabicPlain" startAt="3"/>
            </a:pPr>
            <a:r>
              <a:rPr lang="en-US" altLang="zh-CN" dirty="0"/>
              <a:t>B*</a:t>
            </a:r>
            <a:r>
              <a:rPr lang="zh-CN" altLang="en-US" dirty="0"/>
              <a:t>树：在</a:t>
            </a:r>
            <a:r>
              <a:rPr lang="en-US" altLang="zh-CN" dirty="0"/>
              <a:t>B+</a:t>
            </a:r>
            <a:r>
              <a:rPr lang="zh-CN" altLang="en-US" dirty="0"/>
              <a:t>树基础上，为非叶子结点也增加链表指针，将结点的最低利用率从</a:t>
            </a:r>
            <a:r>
              <a:rPr lang="en-US" altLang="zh-CN" dirty="0"/>
              <a:t>1/2</a:t>
            </a:r>
            <a:r>
              <a:rPr lang="zh-CN" altLang="en-US" dirty="0"/>
              <a:t>提高到</a:t>
            </a:r>
            <a:r>
              <a:rPr lang="en-US" altLang="zh-CN" dirty="0"/>
              <a:t>2/3</a:t>
            </a:r>
            <a:r>
              <a:rPr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363059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7734</TotalTime>
  <Words>6142</Words>
  <Application>Microsoft Office PowerPoint</Application>
  <PresentationFormat>全屏显示(16:9)</PresentationFormat>
  <Paragraphs>845</Paragraphs>
  <Slides>142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4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王学伟</cp:lastModifiedBy>
  <cp:revision>1243</cp:revision>
  <dcterms:created xsi:type="dcterms:W3CDTF">2014-02-20T03:23:00Z</dcterms:created>
  <dcterms:modified xsi:type="dcterms:W3CDTF">2020-06-23T05:23:42Z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